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80"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47" autoAdjust="0"/>
  </p:normalViewPr>
  <p:slideViewPr>
    <p:cSldViewPr snapToGrid="0">
      <p:cViewPr varScale="1">
        <p:scale>
          <a:sx n="78" d="100"/>
          <a:sy n="78" d="100"/>
        </p:scale>
        <p:origin x="878"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EA44C3-9B68-F3E0-0EF2-025D48A0865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B91C8B9-2ECF-7352-188A-EE817D1EEC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5DBE6AD0-E572-931D-368A-DF82FA333A7F}"/>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5" name="Fußzeilenplatzhalter 4">
            <a:extLst>
              <a:ext uri="{FF2B5EF4-FFF2-40B4-BE49-F238E27FC236}">
                <a16:creationId xmlns:a16="http://schemas.microsoft.com/office/drawing/2014/main" id="{A291446B-9309-1736-A038-9B9F5EA9EF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61A7431-1069-3C49-DB7C-E67DD053222D}"/>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3920809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50FB8B-27EA-7F70-A11F-B33BB76F365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399BB8F-9F37-92E5-C0B4-1B0AAB4E6A1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B68C17A-593A-D1A5-37CD-C64D848B2837}"/>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5" name="Fußzeilenplatzhalter 4">
            <a:extLst>
              <a:ext uri="{FF2B5EF4-FFF2-40B4-BE49-F238E27FC236}">
                <a16:creationId xmlns:a16="http://schemas.microsoft.com/office/drawing/2014/main" id="{D7509757-03FC-F03C-3BE0-F3306E6373F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CFCA0CA-6CED-C4A0-699A-59C6A78D3D7C}"/>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1906593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309293-9100-2BDA-FA07-57E088028BA8}"/>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8D647C7-FE36-D9BA-7652-715F367134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CCED9CA-6A8E-0E04-B797-EB6939201EF7}"/>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5" name="Fußzeilenplatzhalter 4">
            <a:extLst>
              <a:ext uri="{FF2B5EF4-FFF2-40B4-BE49-F238E27FC236}">
                <a16:creationId xmlns:a16="http://schemas.microsoft.com/office/drawing/2014/main" id="{BE83E61A-31F7-78CF-4E8C-E6CC029D2A5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6234A98-5DDC-5A31-E9F4-C2048A247CCA}"/>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2600342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E53751-90C1-4FDA-E0B8-733C9E56779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03DED34-35EB-F09E-A2CA-CD2F6CAEC0C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0A7FA32-64C8-5F8B-72D9-D147CC6DF313}"/>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75174626-A2CC-61C1-AC9B-163DE24EC976}"/>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6" name="Fußzeilenplatzhalter 5">
            <a:extLst>
              <a:ext uri="{FF2B5EF4-FFF2-40B4-BE49-F238E27FC236}">
                <a16:creationId xmlns:a16="http://schemas.microsoft.com/office/drawing/2014/main" id="{AC7DD2F9-D549-8A90-CE88-6D4B437C1EF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6871679-03E6-0A29-0E9E-0F0EC7E69207}"/>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4035193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30C380-7828-3254-4274-86762836EC1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85A6262-C3E2-C2A8-151B-408DECBA64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43F411A-6169-F1EE-1BC1-6903A4A72D2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FD2E40C-BBEE-4CE8-98B4-463B3C2F79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C30F4F-B8C8-9530-1B93-E058C0FE2A4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34D5BF4-5C55-D1BC-322E-AB5EEFF3ACDC}"/>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8" name="Fußzeilenplatzhalter 7">
            <a:extLst>
              <a:ext uri="{FF2B5EF4-FFF2-40B4-BE49-F238E27FC236}">
                <a16:creationId xmlns:a16="http://schemas.microsoft.com/office/drawing/2014/main" id="{607E3B10-DDB2-1BC4-8D48-6CD231F520F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EB163E71-FC52-FADB-EAE3-7214D5FD8D23}"/>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4132839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C7798E-09BB-B0F9-1E51-1ABC0E572C90}"/>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60A024E-4D7F-B0D6-DA74-1695785A5F46}"/>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4" name="Fußzeilenplatzhalter 3">
            <a:extLst>
              <a:ext uri="{FF2B5EF4-FFF2-40B4-BE49-F238E27FC236}">
                <a16:creationId xmlns:a16="http://schemas.microsoft.com/office/drawing/2014/main" id="{C5BDF67E-76ED-5D3F-EEA6-D1BEC893B8FA}"/>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38B4C5B-9C9D-537B-E967-FABE8D63F9F6}"/>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2132389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09B00A0-1B4A-869D-3DDA-94F377300549}"/>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3" name="Fußzeilenplatzhalter 2">
            <a:extLst>
              <a:ext uri="{FF2B5EF4-FFF2-40B4-BE49-F238E27FC236}">
                <a16:creationId xmlns:a16="http://schemas.microsoft.com/office/drawing/2014/main" id="{EE664736-A2B4-8FD3-E706-A1AFD227E8B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A8876F4-E1E7-C359-0D1D-95F8AD4C0C89}"/>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395016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E7946D-12DB-D30C-282F-B2C67CD1AB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8A31D9-B171-5171-C33E-40C8A9FAA5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9A39F01-3F7F-3085-6799-1FE678FB39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5FE6D95-EC14-421C-23F9-82E9681D4D4D}"/>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6" name="Fußzeilenplatzhalter 5">
            <a:extLst>
              <a:ext uri="{FF2B5EF4-FFF2-40B4-BE49-F238E27FC236}">
                <a16:creationId xmlns:a16="http://schemas.microsoft.com/office/drawing/2014/main" id="{C82C9C81-02CD-5760-B22C-DF8004D5AAC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8988A98-15A5-2E15-06C8-D1CB84D7CF83}"/>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386925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A5103D-BF16-2093-1A40-3D4E91041D1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B47077D-E93E-0700-7F91-97A8A1BB7F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27AF7CF-4923-5701-EB3A-0E9DFE4ACC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8FF0A68-0DB6-82B4-7505-00C18A8FF146}"/>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6" name="Fußzeilenplatzhalter 5">
            <a:extLst>
              <a:ext uri="{FF2B5EF4-FFF2-40B4-BE49-F238E27FC236}">
                <a16:creationId xmlns:a16="http://schemas.microsoft.com/office/drawing/2014/main" id="{8E8ABB32-BD67-D87D-9797-B4C2F0CA768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4DB0F7E-DD5D-BE38-233B-75C2A579E564}"/>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2462842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6B3EB2-FD3E-64A7-1874-08F2814F49B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33171F9-47DF-A1A8-2623-D0BDF8DC9A3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44058F2-DB86-424D-D8BB-ACF569DD7340}"/>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5" name="Fußzeilenplatzhalter 4">
            <a:extLst>
              <a:ext uri="{FF2B5EF4-FFF2-40B4-BE49-F238E27FC236}">
                <a16:creationId xmlns:a16="http://schemas.microsoft.com/office/drawing/2014/main" id="{5A3142F9-E8A1-6040-D072-8DF75620A13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571D7B3-4452-47EF-C742-0FD3310CE8FD}"/>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1645038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29FCBB1-56CC-1E3B-394B-1CC823BEC98F}"/>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19DD5356-6047-0821-57B6-75C092F727C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C7E7C84-8B81-F952-7A57-7AFF2AA5DEEE}"/>
              </a:ext>
            </a:extLst>
          </p:cNvPr>
          <p:cNvSpPr>
            <a:spLocks noGrp="1"/>
          </p:cNvSpPr>
          <p:nvPr>
            <p:ph type="dt" sz="half" idx="10"/>
          </p:nvPr>
        </p:nvSpPr>
        <p:spPr/>
        <p:txBody>
          <a:bodyPr/>
          <a:lstStyle/>
          <a:p>
            <a:fld id="{9F65AFAC-14F8-4495-B1C7-1B656AF35C2D}" type="datetimeFigureOut">
              <a:rPr lang="de-DE" smtClean="0"/>
              <a:t>25.06.2025</a:t>
            </a:fld>
            <a:endParaRPr lang="de-DE"/>
          </a:p>
        </p:txBody>
      </p:sp>
      <p:sp>
        <p:nvSpPr>
          <p:cNvPr id="5" name="Fußzeilenplatzhalter 4">
            <a:extLst>
              <a:ext uri="{FF2B5EF4-FFF2-40B4-BE49-F238E27FC236}">
                <a16:creationId xmlns:a16="http://schemas.microsoft.com/office/drawing/2014/main" id="{8AF39D6E-F5B0-EFE0-221F-B438FD75AA1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1C3C723-33B4-8CCE-6972-F715E8395DBF}"/>
              </a:ext>
            </a:extLst>
          </p:cNvPr>
          <p:cNvSpPr>
            <a:spLocks noGrp="1"/>
          </p:cNvSpPr>
          <p:nvPr>
            <p:ph type="sldNum" sz="quarter" idx="12"/>
          </p:nvPr>
        </p:nvSpPr>
        <p:spPr/>
        <p:txBody>
          <a:bodyPr/>
          <a:lstStyle/>
          <a:p>
            <a:fld id="{DC0637B7-B8AC-4622-A9B9-3845257A3BEB}" type="slidenum">
              <a:rPr lang="de-DE" smtClean="0"/>
              <a:t>‹Nr.›</a:t>
            </a:fld>
            <a:endParaRPr lang="de-DE"/>
          </a:p>
        </p:txBody>
      </p:sp>
    </p:spTree>
    <p:extLst>
      <p:ext uri="{BB962C8B-B14F-4D97-AF65-F5344CB8AC3E}">
        <p14:creationId xmlns:p14="http://schemas.microsoft.com/office/powerpoint/2010/main" val="3650245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671C696-0287-2747-1BC3-55AC573D86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ACF7DB0-3015-2171-BC35-D4C1D3981F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7582F28-2504-5F66-0AAA-CB245B3FB0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65AFAC-14F8-4495-B1C7-1B656AF35C2D}" type="datetimeFigureOut">
              <a:rPr lang="de-DE" smtClean="0"/>
              <a:t>25.06.2025</a:t>
            </a:fld>
            <a:endParaRPr lang="de-DE"/>
          </a:p>
        </p:txBody>
      </p:sp>
      <p:sp>
        <p:nvSpPr>
          <p:cNvPr id="5" name="Fußzeilenplatzhalter 4">
            <a:extLst>
              <a:ext uri="{FF2B5EF4-FFF2-40B4-BE49-F238E27FC236}">
                <a16:creationId xmlns:a16="http://schemas.microsoft.com/office/drawing/2014/main" id="{CC714EDE-A26F-B13D-6DB6-F77680ADD6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849017A-5DD9-8669-1960-26827CE680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0637B7-B8AC-4622-A9B9-3845257A3BEB}" type="slidenum">
              <a:rPr lang="de-DE" smtClean="0"/>
              <a:t>‹Nr.›</a:t>
            </a:fld>
            <a:endParaRPr lang="de-DE"/>
          </a:p>
        </p:txBody>
      </p:sp>
    </p:spTree>
    <p:extLst>
      <p:ext uri="{BB962C8B-B14F-4D97-AF65-F5344CB8AC3E}">
        <p14:creationId xmlns:p14="http://schemas.microsoft.com/office/powerpoint/2010/main" val="2931214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Kts.gleidingen@evlka.de"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A7DF2EB8-9862-2E58-A9B5-58D9764C89E7}"/>
              </a:ext>
            </a:extLst>
          </p:cNvPr>
          <p:cNvSpPr>
            <a:spLocks noGrp="1"/>
          </p:cNvSpPr>
          <p:nvPr>
            <p:ph type="subTitle" idx="1"/>
          </p:nvPr>
        </p:nvSpPr>
        <p:spPr>
          <a:xfrm>
            <a:off x="1524000" y="4876800"/>
            <a:ext cx="9144000" cy="1634836"/>
          </a:xfrm>
        </p:spPr>
        <p:txBody>
          <a:bodyPr/>
          <a:lstStyle/>
          <a:p>
            <a:endParaRPr lang="de-DE" sz="1800" i="1" dirty="0">
              <a:effectLst/>
              <a:latin typeface="Arial" panose="020B0604020202020204" pitchFamily="34" charset="0"/>
              <a:ea typeface="Calibri" panose="020F0502020204030204" pitchFamily="34" charset="0"/>
            </a:endParaRPr>
          </a:p>
          <a:p>
            <a:endParaRPr lang="de-DE" sz="1800" i="1" dirty="0">
              <a:latin typeface="Arial" panose="020B0604020202020204" pitchFamily="34" charset="0"/>
              <a:ea typeface="Calibri" panose="020F0502020204030204" pitchFamily="34" charset="0"/>
            </a:endParaRPr>
          </a:p>
          <a:p>
            <a:endParaRPr lang="de-DE" sz="1800" i="1" dirty="0">
              <a:effectLst/>
              <a:latin typeface="Arial" panose="020B0604020202020204" pitchFamily="34" charset="0"/>
              <a:ea typeface="Calibri" panose="020F0502020204030204" pitchFamily="34" charset="0"/>
            </a:endParaRPr>
          </a:p>
          <a:p>
            <a:r>
              <a:rPr lang="de-DE" sz="1800" i="1" dirty="0">
                <a:effectLst/>
                <a:latin typeface="Arial" panose="020B0604020202020204" pitchFamily="34" charset="0"/>
                <a:ea typeface="Calibri" panose="020F0502020204030204" pitchFamily="34" charset="0"/>
              </a:rPr>
              <a:t>Kindertagesstätten </a:t>
            </a:r>
            <a:r>
              <a:rPr lang="de-DE" sz="1800" i="1" dirty="0">
                <a:solidFill>
                  <a:srgbClr val="FF0000"/>
                </a:solidFill>
                <a:effectLst/>
                <a:latin typeface="Arial" panose="020B0604020202020204" pitchFamily="34" charset="0"/>
                <a:ea typeface="Calibri" panose="020F0502020204030204" pitchFamily="34" charset="0"/>
              </a:rPr>
              <a:t>A</a:t>
            </a:r>
            <a:r>
              <a:rPr lang="de-DE" sz="1800" i="1" dirty="0">
                <a:effectLst/>
                <a:latin typeface="Arial" panose="020B0604020202020204" pitchFamily="34" charset="0"/>
                <a:ea typeface="Calibri" panose="020F0502020204030204" pitchFamily="34" charset="0"/>
              </a:rPr>
              <a:t>-</a:t>
            </a:r>
            <a:r>
              <a:rPr lang="de-DE" sz="1800" i="1" dirty="0">
                <a:solidFill>
                  <a:srgbClr val="00B050"/>
                </a:solidFill>
                <a:effectLst/>
                <a:latin typeface="Arial" panose="020B0604020202020204" pitchFamily="34" charset="0"/>
                <a:ea typeface="Calibri" panose="020F0502020204030204" pitchFamily="34" charset="0"/>
              </a:rPr>
              <a:t>B</a:t>
            </a:r>
            <a:r>
              <a:rPr lang="de-DE" sz="1800" i="1" dirty="0">
                <a:effectLst/>
                <a:latin typeface="Arial" panose="020B0604020202020204" pitchFamily="34" charset="0"/>
                <a:ea typeface="Calibri" panose="020F0502020204030204" pitchFamily="34" charset="0"/>
              </a:rPr>
              <a:t>-</a:t>
            </a:r>
            <a:r>
              <a:rPr lang="de-DE" sz="1800" i="1" dirty="0">
                <a:solidFill>
                  <a:srgbClr val="0070C0"/>
                </a:solidFill>
                <a:effectLst/>
                <a:latin typeface="Arial" panose="020B0604020202020204" pitchFamily="34" charset="0"/>
                <a:ea typeface="Calibri" panose="020F0502020204030204" pitchFamily="34" charset="0"/>
              </a:rPr>
              <a:t>C </a:t>
            </a:r>
            <a:r>
              <a:rPr lang="de-DE" sz="1800" i="1" dirty="0">
                <a:effectLst/>
                <a:latin typeface="Arial" panose="020B0604020202020204" pitchFamily="34" charset="0"/>
                <a:ea typeface="Calibri" panose="020F0502020204030204" pitchFamily="34" charset="0"/>
              </a:rPr>
              <a:t>der St. Gertruden Kindertagesstätte Gleidingen</a:t>
            </a:r>
            <a:endParaRPr lang="de-DE" dirty="0"/>
          </a:p>
        </p:txBody>
      </p:sp>
      <p:pic>
        <p:nvPicPr>
          <p:cNvPr id="4" name="Grafik 3">
            <a:extLst>
              <a:ext uri="{FF2B5EF4-FFF2-40B4-BE49-F238E27FC236}">
                <a16:creationId xmlns:a16="http://schemas.microsoft.com/office/drawing/2014/main" id="{6E42B644-579D-D555-6C46-9870DE15763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64588" y="587850"/>
            <a:ext cx="6266180" cy="4900930"/>
          </a:xfrm>
          <a:prstGeom prst="rect">
            <a:avLst/>
          </a:prstGeom>
        </p:spPr>
      </p:pic>
    </p:spTree>
    <p:extLst>
      <p:ext uri="{BB962C8B-B14F-4D97-AF65-F5344CB8AC3E}">
        <p14:creationId xmlns:p14="http://schemas.microsoft.com/office/powerpoint/2010/main" val="110455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28090A8-3589-AD0F-8B5D-AF2CA607A0F0}"/>
              </a:ext>
            </a:extLst>
          </p:cNvPr>
          <p:cNvSpPr>
            <a:spLocks noGrp="1"/>
          </p:cNvSpPr>
          <p:nvPr>
            <p:ph sz="half" idx="1"/>
          </p:nvPr>
        </p:nvSpPr>
        <p:spPr>
          <a:xfrm>
            <a:off x="838200" y="612475"/>
            <a:ext cx="4846608" cy="5564488"/>
          </a:xfrm>
        </p:spPr>
        <p:txBody>
          <a:bodyPr>
            <a:normAutofit fontScale="77500" lnSpcReduction="20000"/>
          </a:bodyPr>
          <a:lstStyle/>
          <a:p>
            <a:pPr marL="0" indent="0">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ev. Kindertagesstätte St. Gertruden Gleidingen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Lavendelweg 2</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30880 Gleidingen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2"/>
              </a:rPr>
              <a:t>Kts.gleidingen@evlka.de</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b="1" i="1" u="sng" dirty="0">
                <a:effectLst/>
                <a:latin typeface="Arial" panose="020B0604020202020204" pitchFamily="34" charset="0"/>
                <a:ea typeface="Calibri" panose="020F0502020204030204" pitchFamily="34" charset="0"/>
                <a:cs typeface="Arial" panose="020B0604020202020204" pitchFamily="34" charset="0"/>
              </a:rPr>
              <a:t>Telefon: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Büro:			05102-9339555</a:t>
            </a:r>
          </a:p>
          <a:p>
            <a:pPr marL="0" indent="0" algn="ctr">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(bitte im Frühdienst diese Nummer anrufen)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solidFill>
                  <a:srgbClr val="FF0000"/>
                </a:solidFill>
                <a:effectLst/>
                <a:latin typeface="Arial" panose="020B0604020202020204" pitchFamily="34" charset="0"/>
                <a:ea typeface="Calibri" panose="020F0502020204030204" pitchFamily="34" charset="0"/>
                <a:cs typeface="Arial" panose="020B0604020202020204" pitchFamily="34" charset="0"/>
              </a:rPr>
              <a:t>Kreativraum</a:t>
            </a:r>
            <a:r>
              <a:rPr lang="de-DE" sz="1800" i="1" dirty="0">
                <a:effectLst/>
                <a:latin typeface="Arial" panose="020B0604020202020204" pitchFamily="34" charset="0"/>
                <a:ea typeface="Calibri" panose="020F0502020204030204" pitchFamily="34" charset="0"/>
                <a:cs typeface="Arial" panose="020B0604020202020204" pitchFamily="34" charset="0"/>
              </a:rPr>
              <a:t>:		05102-9329705</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solidFill>
                  <a:srgbClr val="FFC000"/>
                </a:solidFill>
                <a:effectLst/>
                <a:latin typeface="Arial" panose="020B0604020202020204" pitchFamily="34" charset="0"/>
                <a:ea typeface="Calibri" panose="020F0502020204030204" pitchFamily="34" charset="0"/>
                <a:cs typeface="Arial" panose="020B0604020202020204" pitchFamily="34" charset="0"/>
              </a:rPr>
              <a:t>Krippe</a:t>
            </a:r>
            <a:r>
              <a:rPr lang="de-DE" sz="1800" i="1" dirty="0">
                <a:effectLst/>
                <a:latin typeface="Arial" panose="020B0604020202020204" pitchFamily="34" charset="0"/>
                <a:ea typeface="Calibri" panose="020F0502020204030204" pitchFamily="34" charset="0"/>
                <a:cs typeface="Arial" panose="020B0604020202020204" pitchFamily="34" charset="0"/>
              </a:rPr>
              <a:t>:			05102-9329706</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solidFill>
                  <a:srgbClr val="00B050"/>
                </a:solidFill>
                <a:effectLst/>
                <a:latin typeface="Arial" panose="020B0604020202020204" pitchFamily="34" charset="0"/>
                <a:ea typeface="Calibri" panose="020F0502020204030204" pitchFamily="34" charset="0"/>
                <a:cs typeface="Arial" panose="020B0604020202020204" pitchFamily="34" charset="0"/>
              </a:rPr>
              <a:t>Rollenspielraum</a:t>
            </a:r>
            <a:r>
              <a:rPr lang="de-DE" sz="1800" i="1" dirty="0">
                <a:effectLst/>
                <a:latin typeface="Arial" panose="020B0604020202020204" pitchFamily="34" charset="0"/>
                <a:ea typeface="Calibri" panose="020F0502020204030204" pitchFamily="34" charset="0"/>
                <a:cs typeface="Arial" panose="020B0604020202020204" pitchFamily="34" charset="0"/>
              </a:rPr>
              <a:t>:		05102-9329707</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solidFill>
                  <a:srgbClr val="0070C0"/>
                </a:solidFill>
                <a:effectLst/>
                <a:latin typeface="Arial" panose="020B0604020202020204" pitchFamily="34" charset="0"/>
                <a:ea typeface="Calibri" panose="020F0502020204030204" pitchFamily="34" charset="0"/>
                <a:cs typeface="Arial" panose="020B0604020202020204" pitchFamily="34" charset="0"/>
              </a:rPr>
              <a:t>Bauraum</a:t>
            </a:r>
            <a:r>
              <a:rPr lang="de-DE" sz="1800" i="1" dirty="0">
                <a:effectLst/>
                <a:latin typeface="Arial" panose="020B0604020202020204" pitchFamily="34" charset="0"/>
                <a:ea typeface="Calibri" panose="020F0502020204030204" pitchFamily="34" charset="0"/>
                <a:cs typeface="Arial" panose="020B0604020202020204" pitchFamily="34" charset="0"/>
              </a:rPr>
              <a:t>:							05102-9329708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10654575-CE2B-788E-89CA-1C6606D37E1E}"/>
              </a:ext>
            </a:extLst>
          </p:cNvPr>
          <p:cNvSpPr>
            <a:spLocks noGrp="1"/>
          </p:cNvSpPr>
          <p:nvPr>
            <p:ph sz="half" idx="2"/>
          </p:nvPr>
        </p:nvSpPr>
        <p:spPr>
          <a:xfrm>
            <a:off x="6172200" y="612475"/>
            <a:ext cx="5181600" cy="5564488"/>
          </a:xfrm>
        </p:spPr>
        <p:txBody>
          <a:bodyPr>
            <a:normAutofit fontScale="77500" lnSpcReduction="20000"/>
          </a:bodyPr>
          <a:lstStyle/>
          <a:p>
            <a:pPr marL="0" indent="0">
              <a:lnSpc>
                <a:spcPct val="107000"/>
              </a:lnSpc>
              <a:spcAft>
                <a:spcPts val="800"/>
              </a:spcAft>
              <a:buNone/>
            </a:pPr>
            <a:r>
              <a:rPr lang="de-DE" sz="1800" b="1" i="1" u="sng" dirty="0">
                <a:effectLst/>
                <a:latin typeface="Arial" panose="020B0604020202020204" pitchFamily="34" charset="0"/>
                <a:ea typeface="Calibri" panose="020F0502020204030204" pitchFamily="34" charset="0"/>
                <a:cs typeface="Arial" panose="020B0604020202020204" pitchFamily="34" charset="0"/>
              </a:rPr>
              <a:t>Öffnungszeiten: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Mo-Do: 	8:00 – 16:30 Uhr, Halbtags bis 13:00 Uhr</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Fr:	8:00 – 15:00 Uhr, Halbtags bis 13:00 Uhr</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i="1" u="sng" dirty="0">
                <a:effectLst/>
                <a:latin typeface="Arial" panose="020B0604020202020204" pitchFamily="34" charset="0"/>
                <a:ea typeface="Calibri" panose="020F0502020204030204" pitchFamily="34" charset="0"/>
                <a:cs typeface="Arial" panose="020B0604020202020204" pitchFamily="34" charset="0"/>
              </a:rPr>
              <a:t>Sonderöffnungszeiten</a:t>
            </a:r>
            <a:r>
              <a:rPr lang="de-DE" sz="1800" i="1" dirty="0">
                <a:effectLst/>
                <a:latin typeface="Arial" panose="020B0604020202020204" pitchFamily="34" charset="0"/>
                <a:ea typeface="Calibri" panose="020F0502020204030204" pitchFamily="34" charset="0"/>
                <a:cs typeface="Arial" panose="020B0604020202020204" pitchFamily="34" charset="0"/>
              </a:rPr>
              <a:t>: Mo – Fr 7:00 – 8:00 Uhr</a:t>
            </a:r>
            <a:br>
              <a:rPr lang="de-DE" sz="1800" i="1" dirty="0">
                <a:effectLst/>
                <a:latin typeface="Arial" panose="020B0604020202020204" pitchFamily="34" charset="0"/>
                <a:ea typeface="Calibri" panose="020F0502020204030204" pitchFamily="34" charset="0"/>
                <a:cs typeface="Arial" panose="020B0604020202020204" pitchFamily="34" charset="0"/>
              </a:rPr>
            </a:br>
            <a:endParaRPr lang="de-DE" sz="18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1441459179"/>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6C0F69A-4352-16B7-DDB3-762E22F72BD6}"/>
              </a:ext>
            </a:extLst>
          </p:cNvPr>
          <p:cNvSpPr>
            <a:spLocks noGrp="1"/>
          </p:cNvSpPr>
          <p:nvPr>
            <p:ph sz="half" idx="1"/>
          </p:nvPr>
        </p:nvSpPr>
        <p:spPr>
          <a:xfrm>
            <a:off x="838200" y="190123"/>
            <a:ext cx="5181600" cy="5986840"/>
          </a:xfrm>
        </p:spPr>
        <p:txBody>
          <a:bodyPr>
            <a:normAutofit/>
          </a:bodyPr>
          <a:lstStyle/>
          <a:p>
            <a:pPr marL="0" indent="0" algn="ctr">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Kindertagesstätten </a:t>
            </a:r>
            <a:r>
              <a:rPr lang="de-DE" sz="1500" dirty="0">
                <a:solidFill>
                  <a:srgbClr val="FF0000"/>
                </a:solidFill>
                <a:effectLst/>
                <a:latin typeface="Arial" panose="020B0604020202020204" pitchFamily="34" charset="0"/>
                <a:ea typeface="Calibri" panose="020F0502020204030204" pitchFamily="34" charset="0"/>
                <a:cs typeface="Arial" panose="020B0604020202020204" pitchFamily="34" charset="0"/>
              </a:rPr>
              <a:t>A- </a:t>
            </a:r>
            <a:r>
              <a:rPr lang="de-DE" sz="1500" dirty="0">
                <a:solidFill>
                  <a:srgbClr val="00B050"/>
                </a:solidFill>
                <a:effectLst/>
                <a:latin typeface="Arial" panose="020B0604020202020204" pitchFamily="34" charset="0"/>
                <a:ea typeface="Calibri" panose="020F0502020204030204" pitchFamily="34" charset="0"/>
                <a:cs typeface="Arial" panose="020B0604020202020204" pitchFamily="34" charset="0"/>
              </a:rPr>
              <a:t>B -</a:t>
            </a:r>
            <a:r>
              <a:rPr lang="de-DE" sz="1500" dirty="0">
                <a:solidFill>
                  <a:srgbClr val="0070C0"/>
                </a:solidFill>
                <a:effectLst/>
                <a:latin typeface="Arial" panose="020B0604020202020204" pitchFamily="34" charset="0"/>
                <a:ea typeface="Calibri" panose="020F0502020204030204" pitchFamily="34" charset="0"/>
                <a:cs typeface="Arial" panose="020B0604020202020204" pitchFamily="34" charset="0"/>
              </a:rPr>
              <a:t>C</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107000"/>
              </a:lnSpc>
              <a:spcAft>
                <a:spcPts val="800"/>
              </a:spcAft>
              <a:buNone/>
            </a:pPr>
            <a:r>
              <a:rPr lang="de-DE" sz="1500" b="1" dirty="0">
                <a:effectLst/>
                <a:latin typeface="Arial" panose="020B0604020202020204" pitchFamily="34" charset="0"/>
                <a:ea typeface="Calibri" panose="020F0502020204030204" pitchFamily="34" charset="0"/>
                <a:cs typeface="Arial" panose="020B0604020202020204" pitchFamily="34" charset="0"/>
              </a:rPr>
              <a:t> </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An- und Ausziehen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0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Jedes Kind hat ein Doppelfach und einen Haken in der Garderobe. Bitte achten Sie darauf, dass die Sachen Ihres Kindes passend weggeräumt sind.</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Die Garderoben sind kein Sitzplatz!</a:t>
            </a:r>
          </a:p>
          <a:p>
            <a:pPr marL="0" indent="0">
              <a:lnSpc>
                <a:spcPct val="110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Sie als Eltern sind für die Sauberkeit und Ordnung dieses Faches Verantwortlich!</a:t>
            </a: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 </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Ansprache</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Bei uns in der Einrichtung herrscht ein freundlicher Umgangston. Die Eltern werden per Sie und Nachnamen angesprochen, um gleiches bittet unser Fachpersonal. Die Kinder dürfen uns mit Du und den Nachnamen ansprechen.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ABEDCB3F-E2BA-26D6-2B82-4726824E19F2}"/>
              </a:ext>
            </a:extLst>
          </p:cNvPr>
          <p:cNvSpPr>
            <a:spLocks noGrp="1"/>
          </p:cNvSpPr>
          <p:nvPr>
            <p:ph sz="half" idx="2"/>
          </p:nvPr>
        </p:nvSpPr>
        <p:spPr>
          <a:xfrm>
            <a:off x="6172202" y="190123"/>
            <a:ext cx="5181600" cy="5986840"/>
          </a:xfrm>
        </p:spPr>
        <p:txBody>
          <a:bodyPr>
            <a:normAutofit/>
          </a:bodyPr>
          <a:lstStyle/>
          <a:p>
            <a:pPr>
              <a:lnSpc>
                <a:spcPct val="107000"/>
              </a:lnSpc>
              <a:spcAft>
                <a:spcPts val="800"/>
              </a:spcAft>
            </a:pPr>
            <a:endParaRPr lang="de-DE" sz="18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Abholzeiten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Die Abholzeiten sind in den Betreuungsverträgen verbindlich festgelegt und einzuhalten. Bitte achten Sie darauf genügend Zeit einzuplanen. Da die Betreuungszeiten gleichzeitig mit den Dienstzeiten des Fachpersonals enden, ist es wichtig, rechtzeitig das Gelände verlassen zu haben.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Bei wiederholter Nichteinhaltung behält sich die Einrichtung vor, den Betreuungsvertrag zu kündigen! </a:t>
            </a:r>
            <a:endParaRPr lang="de-DE" sz="15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Das Pädagogische Fachpersonal ist nicht verpflichtet auf zu spät kommende Eltern zu warten, sondern, würde bei wiederholten Mal, das Kind der Polizei übergeben können.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de-DE" dirty="0"/>
          </a:p>
        </p:txBody>
      </p:sp>
      <p:pic>
        <p:nvPicPr>
          <p:cNvPr id="5" name="Bild 7" descr="Ein Bild, das Uhr, Hand, weiß, Uhrzeit enthält.&#10;&#10;Automatisch generierte Beschreibung">
            <a:extLst>
              <a:ext uri="{FF2B5EF4-FFF2-40B4-BE49-F238E27FC236}">
                <a16:creationId xmlns:a16="http://schemas.microsoft.com/office/drawing/2014/main" id="{2D2E66A0-B292-77A5-5B94-7D7EBDB41A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20031" y="251234"/>
            <a:ext cx="1182370" cy="1182370"/>
          </a:xfrm>
          <a:prstGeom prst="rect">
            <a:avLst/>
          </a:prstGeom>
          <a:noFill/>
          <a:ln>
            <a:noFill/>
          </a:ln>
        </p:spPr>
      </p:pic>
    </p:spTree>
    <p:extLst>
      <p:ext uri="{BB962C8B-B14F-4D97-AF65-F5344CB8AC3E}">
        <p14:creationId xmlns:p14="http://schemas.microsoft.com/office/powerpoint/2010/main" val="339948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0D036D5-C9CC-1F53-7FBE-0DD66445ABDE}"/>
              </a:ext>
            </a:extLst>
          </p:cNvPr>
          <p:cNvSpPr>
            <a:spLocks noGrp="1"/>
          </p:cNvSpPr>
          <p:nvPr>
            <p:ph sz="half" idx="1"/>
          </p:nvPr>
        </p:nvSpPr>
        <p:spPr>
          <a:xfrm>
            <a:off x="331206" y="353085"/>
            <a:ext cx="5181600" cy="5706183"/>
          </a:xfrm>
        </p:spPr>
        <p:txBody>
          <a:bodyPr>
            <a:normAutofit fontScale="92500" lnSpcReduction="20000"/>
          </a:bodyPr>
          <a:lstStyle/>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Außengelände</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Hier können die Kinder ihren natürlichen Bewegungsdran stillen. Unter anderem stärken sie ihr Bewusstsein für Natur und Umwelt. Wir nutzen den Außenbereich bei (fast) jedem Wetter (Siehe Kleidung). Das Pädagogische Fachpersonal entscheidet aus Sicherheitsgründen, je nach Wetterlage, über das Bespielen des Geländes. Das Außengelände sehen wir als Bildungsraum, wie z.B. den Rollenspielraum.</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Abgeholt ist abgeholt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Bitte achten Sie darauf, dass Sie, sobald Sie Ihr Kind abholen, die Aufsichtspflicht innehalten. Die Kinder sollten dann bitte nicht mehr „allein“ spielen, sondern mit dem Erwachsenen mitgehen! Bitte verlassen Sie mit Ihrem Kind das Gelände, um die aufsichtführende Fachkraft nicht zu irritieren.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A4B96F30-F6D3-D30E-A5B4-7F049C6B5D41}"/>
              </a:ext>
            </a:extLst>
          </p:cNvPr>
          <p:cNvSpPr>
            <a:spLocks noGrp="1"/>
          </p:cNvSpPr>
          <p:nvPr>
            <p:ph sz="half" idx="2"/>
          </p:nvPr>
        </p:nvSpPr>
        <p:spPr>
          <a:xfrm>
            <a:off x="6172200" y="470780"/>
            <a:ext cx="5181600" cy="5706183"/>
          </a:xfrm>
        </p:spPr>
        <p:txBody>
          <a:bodyPr>
            <a:normAutofit fontScale="92500" lnSpcReduction="20000"/>
          </a:bodyPr>
          <a:lstStyle/>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Auszubildende</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Wir sind ein Ausbildungsbetrieb. Auszubildende sind bei uns herzlich willkommen. Außerdem sind die Ansprechpartner für die Kinder und stehen auch Ihnen jederzeit bei Fragen zur Ausbildung zur Verfügung.</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Allergien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Bitte informieren Sie die Leitung der Einrichtung und das Pädagogische Fachpersonal unverzüglich über bekannte Allergien und/oder Unverträglichkeiten. Individuell wird besprochen, wie damit umgegangen wird!</a:t>
            </a:r>
          </a:p>
          <a:p>
            <a:pPr marL="0" indent="0">
              <a:lnSpc>
                <a:spcPct val="107000"/>
              </a:lnSpc>
              <a:spcAft>
                <a:spcPts val="800"/>
              </a:spcAft>
              <a:buNone/>
            </a:pPr>
            <a:endParaRPr lang="de-DE" sz="1400" dirty="0">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latin typeface="Arial" panose="020B0604020202020204" pitchFamily="34" charset="0"/>
                <a:ea typeface="Calibri" panose="020F0502020204030204" pitchFamily="34" charset="0"/>
                <a:cs typeface="Arial" panose="020B0604020202020204" pitchFamily="34" charset="0"/>
              </a:rPr>
              <a:t>Ärztliche Bescheinigungen</a:t>
            </a: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Nach einer anstec</a:t>
            </a:r>
            <a:r>
              <a:rPr lang="de-DE" sz="1400" dirty="0">
                <a:latin typeface="Arial" panose="020B0604020202020204" pitchFamily="34" charset="0"/>
                <a:ea typeface="Calibri" panose="020F0502020204030204" pitchFamily="34" charset="0"/>
                <a:cs typeface="Arial" panose="020B0604020202020204" pitchFamily="34" charset="0"/>
              </a:rPr>
              <a:t>kenden Krankheit, benötigen wir eine </a:t>
            </a:r>
            <a:r>
              <a:rPr lang="de-DE" sz="1400" dirty="0" err="1">
                <a:latin typeface="Arial" panose="020B0604020202020204" pitchFamily="34" charset="0"/>
                <a:ea typeface="Calibri" panose="020F0502020204030204" pitchFamily="34" charset="0"/>
                <a:cs typeface="Arial" panose="020B0604020202020204" pitchFamily="34" charset="0"/>
              </a:rPr>
              <a:t>ärtzliche</a:t>
            </a:r>
            <a:r>
              <a:rPr lang="de-DE" sz="1400" dirty="0">
                <a:latin typeface="Arial" panose="020B0604020202020204" pitchFamily="34" charset="0"/>
                <a:ea typeface="Calibri" panose="020F0502020204030204" pitchFamily="34" charset="0"/>
                <a:cs typeface="Arial" panose="020B0604020202020204" pitchFamily="34" charset="0"/>
              </a:rPr>
              <a:t> Bescheinigung, dass ihr Kind frei von ansteckenden Krankheiten ist. Diese Bescheinigung darf nicht älter als 5 Tage sein. </a:t>
            </a:r>
          </a:p>
          <a:p>
            <a:pPr marL="0" indent="0">
              <a:lnSpc>
                <a:spcPct val="107000"/>
              </a:lnSpc>
              <a:spcAft>
                <a:spcPts val="800"/>
              </a:spcAft>
              <a:buNone/>
            </a:pPr>
            <a:r>
              <a:rPr lang="de-DE" sz="1400" dirty="0">
                <a:solidFill>
                  <a:srgbClr val="FF0000"/>
                </a:solidFill>
                <a:latin typeface="Arial" panose="020B0604020202020204" pitchFamily="34" charset="0"/>
                <a:ea typeface="Calibri" panose="020F0502020204030204" pitchFamily="34" charset="0"/>
                <a:cs typeface="Arial" panose="020B0604020202020204" pitchFamily="34" charset="0"/>
              </a:rPr>
              <a:t>Die Betreuung Ihres Kindes ist ohne diese Bescheinigung nicht möglich!</a:t>
            </a:r>
            <a:endParaRPr lang="de-DE" sz="1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2343388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478FD0DC-AD02-4F8B-960D-C22823525822}"/>
              </a:ext>
            </a:extLst>
          </p:cNvPr>
          <p:cNvSpPr>
            <a:spLocks noGrp="1"/>
          </p:cNvSpPr>
          <p:nvPr>
            <p:ph sz="half" idx="1"/>
          </p:nvPr>
        </p:nvSpPr>
        <p:spPr>
          <a:xfrm>
            <a:off x="838200" y="235390"/>
            <a:ext cx="5181600" cy="5941573"/>
          </a:xfrm>
        </p:spPr>
        <p:txBody>
          <a:bodyPr/>
          <a:lstStyle/>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Ansprechpartner</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Unser pädagogisches Fachpersonal steht für Sie nach Möglichkeit jederzeit als Ansprechpartner*innen  zur Verfügung. Bitte </a:t>
            </a:r>
            <a:r>
              <a:rPr lang="de-DE" sz="1400" dirty="0">
                <a:latin typeface="Arial" panose="020B0604020202020204" pitchFamily="34" charset="0"/>
                <a:ea typeface="Calibri" panose="020F0502020204030204" pitchFamily="34" charset="0"/>
                <a:cs typeface="Arial" panose="020B0604020202020204" pitchFamily="34" charset="0"/>
              </a:rPr>
              <a:t>s</a:t>
            </a:r>
            <a:r>
              <a:rPr lang="de-DE" sz="1400" dirty="0">
                <a:effectLst/>
                <a:latin typeface="Arial" panose="020B0604020202020204" pitchFamily="34" charset="0"/>
                <a:ea typeface="Calibri" panose="020F0502020204030204" pitchFamily="34" charset="0"/>
                <a:cs typeface="Arial" panose="020B0604020202020204" pitchFamily="34" charset="0"/>
              </a:rPr>
              <a:t>prechen Sie uns an!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Einige Themen sind besser in einem geschützten Rahmen zu besprechen, dazu vereinbaren Sie gern einen Gesprächstermin.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BEB73C90-7F76-8CE2-9EB4-B1A4CB3F93DB}"/>
              </a:ext>
            </a:extLst>
          </p:cNvPr>
          <p:cNvSpPr>
            <a:spLocks noGrp="1"/>
          </p:cNvSpPr>
          <p:nvPr>
            <p:ph sz="half" idx="2"/>
          </p:nvPr>
        </p:nvSpPr>
        <p:spPr>
          <a:xfrm>
            <a:off x="6480018" y="235390"/>
            <a:ext cx="5181600" cy="5941573"/>
          </a:xfrm>
        </p:spPr>
        <p:txBody>
          <a:bodyPr/>
          <a:lstStyle/>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Abholberechtigte Personen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Personen, die Ihr Kind abholen, geben Sie in den Aufnahmebögen an. Bitte geben Sie morgens Bescheid, wenn einen Abholberechtigte Person zum Abholen kommt. Auf Aufforderung der Fachkräfte müssen sich abholberechtigte Personen ausweisen können. Sollte sich jemand nicht ausweisen können und die Fachkräfte kennt den/die </a:t>
            </a:r>
            <a:r>
              <a:rPr lang="de-DE" sz="1400" dirty="0" err="1">
                <a:latin typeface="Arial" panose="020B0604020202020204" pitchFamily="34" charset="0"/>
                <a:ea typeface="Calibri" panose="020F0502020204030204" pitchFamily="34" charset="0"/>
                <a:cs typeface="Arial" panose="020B0604020202020204" pitchFamily="34" charset="0"/>
              </a:rPr>
              <a:t>J</a:t>
            </a:r>
            <a:r>
              <a:rPr lang="de-DE" sz="1400" dirty="0" err="1">
                <a:effectLst/>
                <a:latin typeface="Arial" panose="020B0604020202020204" pitchFamily="34" charset="0"/>
                <a:ea typeface="Calibri" panose="020F0502020204030204" pitchFamily="34" charset="0"/>
                <a:cs typeface="Arial" panose="020B0604020202020204" pitchFamily="34" charset="0"/>
              </a:rPr>
              <a:t>enigen</a:t>
            </a:r>
            <a:r>
              <a:rPr lang="de-DE" sz="1400" dirty="0">
                <a:effectLst/>
                <a:latin typeface="Arial" panose="020B0604020202020204" pitchFamily="34" charset="0"/>
                <a:ea typeface="Calibri" panose="020F0502020204030204" pitchFamily="34" charset="0"/>
                <a:cs typeface="Arial" panose="020B0604020202020204" pitchFamily="34" charset="0"/>
              </a:rPr>
              <a:t> nicht, kann der/die pädagogische Fachkraft die Übergabe Ihres Kindes verweigern.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Wenn erst zu einem späteren Zeitpunkt klar ist, dass eine andere Person ihr Kind abholt, rufen Sie bitte in der Kita an. </a:t>
            </a:r>
            <a:r>
              <a:rPr lang="de-DE" sz="1400" dirty="0">
                <a:solidFill>
                  <a:srgbClr val="FF0000"/>
                </a:solidFill>
                <a:effectLst/>
                <a:latin typeface="Arial" panose="020B0604020202020204" pitchFamily="34" charset="0"/>
                <a:ea typeface="Calibri" panose="020F0502020204030204" pitchFamily="34" charset="0"/>
                <a:cs typeface="Arial" panose="020B0604020202020204" pitchFamily="34" charset="0"/>
              </a:rPr>
              <a:t>NICHT über E-Mail!</a:t>
            </a:r>
            <a:endParaRPr lang="de-DE" sz="1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de-DE" dirty="0"/>
          </a:p>
        </p:txBody>
      </p:sp>
    </p:spTree>
    <p:extLst>
      <p:ext uri="{BB962C8B-B14F-4D97-AF65-F5344CB8AC3E}">
        <p14:creationId xmlns:p14="http://schemas.microsoft.com/office/powerpoint/2010/main" val="3933326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6FBDC50-22A7-98FC-973F-B0D949734E36}"/>
              </a:ext>
            </a:extLst>
          </p:cNvPr>
          <p:cNvSpPr>
            <a:spLocks noGrp="1"/>
          </p:cNvSpPr>
          <p:nvPr>
            <p:ph sz="half" idx="1"/>
          </p:nvPr>
        </p:nvSpPr>
        <p:spPr>
          <a:xfrm>
            <a:off x="838200" y="190123"/>
            <a:ext cx="5181600" cy="5986840"/>
          </a:xfrm>
        </p:spPr>
        <p:txBody>
          <a:bodyPr/>
          <a:lstStyle/>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Aufsichtspflicht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Für die Kindergartenzeit steht Ihr Kind unter unserer Aufsicht. Die Aufsicht beginnt erst, wenn wir Ihr Kind begrüßt haben, und endet mit dem Abholen durch die Eltern/ abholberechtigte Person. Wenn Sie Ihr Kind aus der Einrichtung abholen, verlassen Sie die Kindertagesstätte nicht, ohne vorher den Fachkräften Bescheid zu geben. Wir geraten sonst unnötig in Sorge!</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BB7C1E2E-7AEB-A18C-976C-546E9B0E3993}"/>
              </a:ext>
            </a:extLst>
          </p:cNvPr>
          <p:cNvSpPr>
            <a:spLocks noGrp="1"/>
          </p:cNvSpPr>
          <p:nvPr>
            <p:ph sz="half" idx="2"/>
          </p:nvPr>
        </p:nvSpPr>
        <p:spPr>
          <a:xfrm>
            <a:off x="6172200" y="190123"/>
            <a:ext cx="5181600" cy="5986840"/>
          </a:xfrm>
        </p:spPr>
        <p:txBody>
          <a:bodyPr/>
          <a:lstStyle/>
          <a:p>
            <a:pPr marL="0" indent="0">
              <a:lnSpc>
                <a:spcPct val="107000"/>
              </a:lnSpc>
              <a:spcAft>
                <a:spcPts val="800"/>
              </a:spcAft>
              <a:buNone/>
            </a:pPr>
            <a:r>
              <a:rPr lang="de-DE" sz="1400" b="1" dirty="0">
                <a:effectLst/>
                <a:latin typeface="Arial" panose="020B0604020202020204" pitchFamily="34" charset="0"/>
                <a:ea typeface="Calibri" panose="020F0502020204030204" pitchFamily="34" charset="0"/>
                <a:cs typeface="Arial" panose="020B0604020202020204" pitchFamily="34" charset="0"/>
              </a:rPr>
              <a:t>B</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Bringzeiten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Die Bringzeiten sind in den Betreuungszeiten verbindlich festgelegt und einzuhalten. Die Kinder sollten bis spätestens um 8:45 Uhr umgezogen und verabschiedet sein, da unser Morgenkreis um 8:45 Uhr pünktlich beginnt!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pic>
        <p:nvPicPr>
          <p:cNvPr id="6" name="Bild 7" descr="Ein Bild, das Uhr, Hand, weiß, Uhrzeit enthält.&#10;&#10;Automatisch generierte Beschreibung">
            <a:extLst>
              <a:ext uri="{FF2B5EF4-FFF2-40B4-BE49-F238E27FC236}">
                <a16:creationId xmlns:a16="http://schemas.microsoft.com/office/drawing/2014/main" id="{B96AF196-957F-78EF-6052-9D91CB6B7A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91453" y="2979344"/>
            <a:ext cx="1456694" cy="1456694"/>
          </a:xfrm>
          <a:prstGeom prst="rect">
            <a:avLst/>
          </a:prstGeom>
          <a:noFill/>
          <a:ln>
            <a:noFill/>
          </a:ln>
        </p:spPr>
      </p:pic>
    </p:spTree>
    <p:extLst>
      <p:ext uri="{BB962C8B-B14F-4D97-AF65-F5344CB8AC3E}">
        <p14:creationId xmlns:p14="http://schemas.microsoft.com/office/powerpoint/2010/main" val="1300683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8CA94BE-94B6-E5A9-ADC4-B926928476CA}"/>
              </a:ext>
            </a:extLst>
          </p:cNvPr>
          <p:cNvSpPr>
            <a:spLocks noGrp="1"/>
          </p:cNvSpPr>
          <p:nvPr>
            <p:ph sz="half" idx="1"/>
          </p:nvPr>
        </p:nvSpPr>
        <p:spPr>
          <a:xfrm>
            <a:off x="838200" y="334978"/>
            <a:ext cx="5181600" cy="5841985"/>
          </a:xfrm>
        </p:spPr>
        <p:txBody>
          <a:bodyPr>
            <a:normAutofit fontScale="92500" lnSpcReduction="10000"/>
          </a:bodyPr>
          <a:lstStyle/>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Betreuungszeiten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Ihre gebuchten Betreuungszeiten finden Sie im Betreuungsvertrag. Folgende Zeiten werden angeboten: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dirty="0">
                <a:effectLst/>
                <a:latin typeface="Arial" panose="020B0604020202020204" pitchFamily="34" charset="0"/>
                <a:ea typeface="Calibri" panose="020F0502020204030204" pitchFamily="34" charset="0"/>
                <a:cs typeface="Arial" panose="020B0604020202020204" pitchFamily="34" charset="0"/>
              </a:rPr>
              <a:t>Kernöffnungszeiten:</a:t>
            </a:r>
            <a:endParaRPr lang="de-DE" sz="1500" b="1" dirty="0">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Mo.- Do.:  8:00 Uhr – 16:00 Uhr</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     					      8:00 Uhr – 13:00 Uhr</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Fr.:					      8:00 Uhr – 15:00 Uhr</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					      8:00 Uhr – 13:00Uhr</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dirty="0">
                <a:effectLst/>
                <a:latin typeface="Arial" panose="020B0604020202020204" pitchFamily="34" charset="0"/>
                <a:ea typeface="Calibri" panose="020F0502020204030204" pitchFamily="34" charset="0"/>
                <a:cs typeface="Arial" panose="020B0604020202020204" pitchFamily="34" charset="0"/>
              </a:rPr>
              <a:t>Sonderöffnungszeiten</a:t>
            </a:r>
            <a:r>
              <a:rPr lang="de-DE" sz="1500" dirty="0">
                <a:effectLst/>
                <a:latin typeface="Arial" panose="020B0604020202020204" pitchFamily="34" charset="0"/>
                <a:ea typeface="Calibri" panose="020F0502020204030204" pitchFamily="34" charset="0"/>
                <a:cs typeface="Arial" panose="020B0604020202020204" pitchFamily="34" charset="0"/>
              </a:rPr>
              <a:t>    Mo.– Fr.: 7:00Uhr   – 8:00 Uhr</a:t>
            </a:r>
          </a:p>
          <a:p>
            <a:pPr marL="0" indent="0">
              <a:lnSpc>
                <a:spcPct val="107000"/>
              </a:lnSpc>
              <a:spcAft>
                <a:spcPts val="800"/>
              </a:spcAft>
              <a:buNone/>
            </a:pPr>
            <a:r>
              <a:rPr lang="de-DE" sz="1500" dirty="0">
                <a:effectLst/>
                <a:latin typeface="Calibri" panose="020F0502020204030204" pitchFamily="34" charset="0"/>
                <a:ea typeface="Calibri" panose="020F0502020204030204" pitchFamily="34" charset="0"/>
                <a:cs typeface="Arial" panose="020B0604020202020204" pitchFamily="34" charset="0"/>
              </a:rPr>
              <a:t>			</a:t>
            </a:r>
            <a:r>
              <a:rPr lang="de-DE" sz="1500" dirty="0">
                <a:effectLst/>
                <a:latin typeface="Arial" panose="020B0604020202020204" pitchFamily="34" charset="0"/>
                <a:ea typeface="Calibri" panose="020F0502020204030204" pitchFamily="34" charset="0"/>
                <a:cs typeface="Arial" panose="020B0604020202020204" pitchFamily="34" charset="0"/>
              </a:rPr>
              <a:t>  7:30 Uhr – 8:00 Uhr</a:t>
            </a: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 </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33DFD091-B6C5-D9CE-D81C-BD5164A6BC9E}"/>
              </a:ext>
            </a:extLst>
          </p:cNvPr>
          <p:cNvSpPr>
            <a:spLocks noGrp="1"/>
          </p:cNvSpPr>
          <p:nvPr>
            <p:ph sz="half" idx="2"/>
          </p:nvPr>
        </p:nvSpPr>
        <p:spPr>
          <a:xfrm>
            <a:off x="6172200" y="244444"/>
            <a:ext cx="5181600" cy="5932519"/>
          </a:xfrm>
        </p:spPr>
        <p:txBody>
          <a:bodyPr>
            <a:normAutofit fontScale="92500" lnSpcReduction="10000"/>
          </a:bodyPr>
          <a:lstStyle/>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Beobachtung/ Bilddokumentation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Die Beobachtung und Dokumentation von Bildungsprozessen des Kindes ist ein wichtiger Bestandteil unserer Arbeit. Beobachtungen der Kinder und deren kindliches verhalten sind Grundlage unserer täglichen Arbeit, sowie für unsere Elterngespräche.</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pic>
        <p:nvPicPr>
          <p:cNvPr id="9" name="Bild 10" descr="Ein Bild, das Spiegel, Handspiegel, Mikroskop enthält.&#10;&#10;Automatisch generierte Beschreibung">
            <a:extLst>
              <a:ext uri="{FF2B5EF4-FFF2-40B4-BE49-F238E27FC236}">
                <a16:creationId xmlns:a16="http://schemas.microsoft.com/office/drawing/2014/main" id="{C9EEE082-C80B-201D-0FE7-B8B6B51EAA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7618" y="3697726"/>
            <a:ext cx="1574445" cy="1681979"/>
          </a:xfrm>
          <a:prstGeom prst="rect">
            <a:avLst/>
          </a:prstGeom>
          <a:noFill/>
          <a:ln>
            <a:noFill/>
          </a:ln>
        </p:spPr>
      </p:pic>
    </p:spTree>
    <p:extLst>
      <p:ext uri="{BB962C8B-B14F-4D97-AF65-F5344CB8AC3E}">
        <p14:creationId xmlns:p14="http://schemas.microsoft.com/office/powerpoint/2010/main" val="1744795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912B1C2-AA5A-F528-922E-CA6998849D93}"/>
              </a:ext>
            </a:extLst>
          </p:cNvPr>
          <p:cNvSpPr>
            <a:spLocks noGrp="1"/>
          </p:cNvSpPr>
          <p:nvPr>
            <p:ph sz="half" idx="1"/>
          </p:nvPr>
        </p:nvSpPr>
        <p:spPr>
          <a:xfrm>
            <a:off x="838200" y="199176"/>
            <a:ext cx="5181600" cy="5977787"/>
          </a:xfrm>
        </p:spPr>
        <p:txBody>
          <a:bodyPr>
            <a:normAutofit fontScale="85000" lnSpcReduction="20000"/>
          </a:bodyPr>
          <a:lstStyle/>
          <a:p>
            <a:pPr marL="0" indent="0">
              <a:lnSpc>
                <a:spcPct val="107000"/>
              </a:lnSpc>
              <a:spcAft>
                <a:spcPts val="800"/>
              </a:spcAft>
              <a:buNone/>
            </a:pPr>
            <a:r>
              <a:rPr lang="de-DE" sz="1600" b="1" dirty="0">
                <a:effectLst/>
                <a:latin typeface="Arial" panose="020B0604020202020204" pitchFamily="34" charset="0"/>
                <a:ea typeface="Calibri" panose="020F0502020204030204" pitchFamily="34" charset="0"/>
                <a:cs typeface="Arial" panose="020B0604020202020204" pitchFamily="34" charset="0"/>
              </a:rPr>
              <a:t>D</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b="1" u="sng" dirty="0">
                <a:effectLst/>
                <a:latin typeface="Arial" panose="020B0604020202020204" pitchFamily="34" charset="0"/>
                <a:ea typeface="Calibri" panose="020F0502020204030204" pitchFamily="34" charset="0"/>
                <a:cs typeface="Arial" panose="020B0604020202020204" pitchFamily="34" charset="0"/>
              </a:rPr>
              <a:t>Datenschutz</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Alle Mitarbeiter (sowie Elternvertreter etc.) unterstehen der Schweigepflicht. Es besteht jederzeit die Möglichkeit die Mitarbeiter davon zu entbinden (Kooperationen). Aushänge in denen Namenseintragungen erforderlich sind, finden Sie nur in den Fluren</a:t>
            </a:r>
            <a:r>
              <a:rPr lang="de-DE" sz="1600" dirty="0">
                <a:latin typeface="Arial" panose="020B0604020202020204" pitchFamily="34" charset="0"/>
                <a:ea typeface="Calibri" panose="020F0502020204030204" pitchFamily="34" charset="0"/>
                <a:cs typeface="Arial" panose="020B0604020202020204" pitchFamily="34" charset="0"/>
              </a:rPr>
              <a:t> </a:t>
            </a:r>
            <a:r>
              <a:rPr lang="de-DE" sz="1600" dirty="0" err="1">
                <a:latin typeface="Arial" panose="020B0604020202020204" pitchFamily="34" charset="0"/>
                <a:ea typeface="Calibri" panose="020F0502020204030204" pitchFamily="34" charset="0"/>
                <a:cs typeface="Arial" panose="020B0604020202020204" pitchFamily="34" charset="0"/>
              </a:rPr>
              <a:t>Z</a:t>
            </a:r>
            <a:r>
              <a:rPr lang="de-DE" sz="1600" dirty="0" err="1">
                <a:effectLst/>
                <a:latin typeface="Arial" panose="020B0604020202020204" pitchFamily="34" charset="0"/>
                <a:ea typeface="Calibri" panose="020F0502020204030204" pitchFamily="34" charset="0"/>
                <a:cs typeface="Arial" panose="020B0604020202020204" pitchFamily="34" charset="0"/>
              </a:rPr>
              <a:t>.</a:t>
            </a:r>
            <a:r>
              <a:rPr lang="de-DE" sz="1600" dirty="0" err="1">
                <a:latin typeface="Arial" panose="020B0604020202020204" pitchFamily="34" charset="0"/>
                <a:ea typeface="Calibri" panose="020F0502020204030204" pitchFamily="34" charset="0"/>
                <a:cs typeface="Arial" panose="020B0604020202020204" pitchFamily="34" charset="0"/>
              </a:rPr>
              <a:t>b</a:t>
            </a:r>
            <a:r>
              <a:rPr lang="de-DE" sz="1600" dirty="0">
                <a:effectLst/>
                <a:latin typeface="Arial" panose="020B0604020202020204" pitchFamily="34" charset="0"/>
                <a:ea typeface="Calibri" panose="020F0502020204030204" pitchFamily="34" charset="0"/>
                <a:cs typeface="Arial" panose="020B0604020202020204" pitchFamily="34" charset="0"/>
              </a:rPr>
              <a:t> für Planungen bei Festen/ Veranstaltungen.</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 </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b="1" dirty="0">
                <a:effectLst/>
                <a:latin typeface="Arial" panose="020B0604020202020204" pitchFamily="34" charset="0"/>
                <a:ea typeface="Calibri" panose="020F0502020204030204" pitchFamily="34" charset="0"/>
                <a:cs typeface="Arial" panose="020B0604020202020204" pitchFamily="34" charset="0"/>
              </a:rPr>
              <a:t>E</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b="1" u="sng" dirty="0">
                <a:effectLst/>
                <a:latin typeface="Arial" panose="020B0604020202020204" pitchFamily="34" charset="0"/>
                <a:ea typeface="Calibri" panose="020F0502020204030204" pitchFamily="34" charset="0"/>
                <a:cs typeface="Arial" panose="020B0604020202020204" pitchFamily="34" charset="0"/>
              </a:rPr>
              <a:t>Elternabende</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Es findet immer zu Beginn des Kindergartenjahres (Sommer) ein Elternabend statt.</a:t>
            </a:r>
            <a:r>
              <a:rPr lang="de-DE" sz="1600" dirty="0">
                <a:latin typeface="Arial" panose="020B0604020202020204" pitchFamily="34" charset="0"/>
                <a:ea typeface="Calibri" panose="020F0502020204030204" pitchFamily="34" charset="0"/>
                <a:cs typeface="Arial" panose="020B0604020202020204" pitchFamily="34" charset="0"/>
              </a:rPr>
              <a:t> Nach Möglichkeit bieten wir einen extra Elternabend für die Eltern der Schulkinder </a:t>
            </a:r>
            <a:r>
              <a:rPr lang="de-DE" sz="1600" dirty="0" err="1">
                <a:latin typeface="Arial" panose="020B0604020202020204" pitchFamily="34" charset="0"/>
                <a:ea typeface="Calibri" panose="020F0502020204030204" pitchFamily="34" charset="0"/>
                <a:cs typeface="Arial" panose="020B0604020202020204" pitchFamily="34" charset="0"/>
              </a:rPr>
              <a:t>an.</a:t>
            </a:r>
            <a:r>
              <a:rPr lang="de-DE" sz="1600" dirty="0" err="1">
                <a:effectLst/>
                <a:latin typeface="Arial" panose="020B0604020202020204" pitchFamily="34" charset="0"/>
                <a:ea typeface="Calibri" panose="020F0502020204030204" pitchFamily="34" charset="0"/>
                <a:cs typeface="Arial" panose="020B0604020202020204" pitchFamily="34" charset="0"/>
              </a:rPr>
              <a:t>Themenelternabende</a:t>
            </a:r>
            <a:r>
              <a:rPr lang="de-DE" sz="1600" dirty="0">
                <a:effectLst/>
                <a:latin typeface="Arial" panose="020B0604020202020204" pitchFamily="34" charset="0"/>
                <a:ea typeface="Calibri" panose="020F0502020204030204" pitchFamily="34" charset="0"/>
                <a:cs typeface="Arial" panose="020B0604020202020204" pitchFamily="34" charset="0"/>
              </a:rPr>
              <a:t> werden nach Bedarf angeboten. Bitte informieren Sie uns rechtzeitig, wenn Sie Wünsche oder Anregungen für uns haben, die bei der Planung eines Elternabends berücksichtigt werden sollen. Wir freuen uns über eine rege Teilnahme!</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7149FA63-12B4-B8FD-940E-A634850A7C69}"/>
              </a:ext>
            </a:extLst>
          </p:cNvPr>
          <p:cNvSpPr>
            <a:spLocks noGrp="1"/>
          </p:cNvSpPr>
          <p:nvPr>
            <p:ph sz="half" idx="2"/>
          </p:nvPr>
        </p:nvSpPr>
        <p:spPr>
          <a:xfrm>
            <a:off x="6172200" y="199176"/>
            <a:ext cx="5181600" cy="5977787"/>
          </a:xfrm>
        </p:spPr>
        <p:txBody>
          <a:bodyPr>
            <a:normAutofit fontScale="85000" lnSpcReduction="20000"/>
          </a:bodyPr>
          <a:lstStyle/>
          <a:p>
            <a:pPr marL="0" indent="0">
              <a:lnSpc>
                <a:spcPct val="107000"/>
              </a:lnSpc>
              <a:spcAft>
                <a:spcPts val="800"/>
              </a:spcAft>
              <a:buNone/>
            </a:pPr>
            <a:r>
              <a:rPr lang="de-DE" sz="1600" b="1" u="sng" dirty="0">
                <a:effectLst/>
                <a:latin typeface="Arial" panose="020B0604020202020204" pitchFamily="34" charset="0"/>
                <a:ea typeface="Calibri" panose="020F0502020204030204" pitchFamily="34" charset="0"/>
                <a:cs typeface="Arial" panose="020B0604020202020204" pitchFamily="34" charset="0"/>
              </a:rPr>
              <a:t>Elterngespräche</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Wir bieten für jedes Kind mindestens ein Elterngespräch pro Jahr an. In diesem Gespräch wird über den aktuellen Entwicklungsstand berichtet und es findet ein Austausch zwischen Eltern und päd. Fachkraft statt. </a:t>
            </a:r>
            <a:r>
              <a:rPr lang="de-DE" sz="16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Bitte beachten Sie das die Elterngespräche ohne Kinder stattfinden! </a:t>
            </a:r>
            <a:r>
              <a:rPr lang="de-DE" sz="1600" dirty="0">
                <a:effectLst/>
                <a:latin typeface="Arial" panose="020B0604020202020204" pitchFamily="34" charset="0"/>
                <a:ea typeface="Calibri" panose="020F0502020204030204" pitchFamily="34" charset="0"/>
                <a:cs typeface="Arial" panose="020B0604020202020204" pitchFamily="34" charset="0"/>
              </a:rPr>
              <a:t>Eine gute Zusammenarbeit ist uns wichtig, da es um das Wohl des Kindes geht! </a:t>
            </a:r>
            <a:r>
              <a:rPr lang="de-DE" sz="1600" i="1" dirty="0">
                <a:latin typeface="Arial" panose="020B0604020202020204" pitchFamily="34" charset="0"/>
                <a:ea typeface="Calibri" panose="020F0502020204030204" pitchFamily="34" charset="0"/>
                <a:cs typeface="Arial" panose="020B0604020202020204" pitchFamily="34" charset="0"/>
              </a:rPr>
              <a:t>Aufgrund des Fachkräftemangels kann es vorkommen, dass Elterngespräche nur in dringlichen Situationen stattfinden können.</a:t>
            </a:r>
            <a:endParaRPr lang="de-DE" sz="1600" i="1"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 </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b="1" u="sng" dirty="0">
                <a:effectLst/>
                <a:latin typeface="Arial" panose="020B0604020202020204" pitchFamily="34" charset="0"/>
                <a:ea typeface="Calibri" panose="020F0502020204030204" pitchFamily="34" charset="0"/>
                <a:cs typeface="Arial" panose="020B0604020202020204" pitchFamily="34" charset="0"/>
              </a:rPr>
              <a:t>Elternpost</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Die Elternpost befindet sich im Garderobenbereich. Als Magnetstreifen mit Magnet. Bitte schauen Sie dort regelmäßig nach Post. Die Elternpost ist nur für Eltern bestimmt! </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 </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b="1" u="sng" dirty="0">
                <a:effectLst/>
                <a:latin typeface="Arial" panose="020B0604020202020204" pitchFamily="34" charset="0"/>
                <a:ea typeface="Calibri" panose="020F0502020204030204" pitchFamily="34" charset="0"/>
                <a:cs typeface="Arial" panose="020B0604020202020204" pitchFamily="34" charset="0"/>
              </a:rPr>
              <a:t>Essensgeld</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Sie können Ihr Kind zwei Wochen im Voraus vom Essen abmelden. Die Abmeldung muss mindestens 5 Tage am Stück betreffen. Bitte teilen Sie dies per Mail mit. So kann die Mail ans Amt weitergeleitet und Ihr Geld erstattet werden.</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506358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6887044-4B78-B6D4-2613-995427D3C5B2}"/>
              </a:ext>
            </a:extLst>
          </p:cNvPr>
          <p:cNvSpPr>
            <a:spLocks noGrp="1"/>
          </p:cNvSpPr>
          <p:nvPr>
            <p:ph sz="half" idx="1"/>
          </p:nvPr>
        </p:nvSpPr>
        <p:spPr>
          <a:xfrm>
            <a:off x="491906" y="334978"/>
            <a:ext cx="5181600" cy="5959680"/>
          </a:xfrm>
        </p:spPr>
        <p:txBody>
          <a:bodyPr>
            <a:normAutofit fontScale="85000" lnSpcReduction="20000"/>
          </a:bodyPr>
          <a:lstStyle/>
          <a:p>
            <a:pPr marL="0" indent="0">
              <a:lnSpc>
                <a:spcPct val="107000"/>
              </a:lnSpc>
              <a:spcAft>
                <a:spcPts val="800"/>
              </a:spcAft>
              <a:buNone/>
            </a:pPr>
            <a:r>
              <a:rPr lang="de-DE" sz="1600" b="1" u="sng" dirty="0">
                <a:effectLst/>
                <a:latin typeface="Arial" panose="020B0604020202020204" pitchFamily="34" charset="0"/>
                <a:ea typeface="Calibri" panose="020F0502020204030204" pitchFamily="34" charset="0"/>
                <a:cs typeface="Arial" panose="020B0604020202020204" pitchFamily="34" charset="0"/>
              </a:rPr>
              <a:t>Elternvertreter</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Am ersten Elternabend werden von der Elternschaft die jeweiligen Elternvertreter für ein Jahr gewählt.</a:t>
            </a:r>
          </a:p>
          <a:p>
            <a:pPr marL="0" indent="0">
              <a:lnSpc>
                <a:spcPct val="107000"/>
              </a:lnSpc>
              <a:spcAft>
                <a:spcPts val="800"/>
              </a:spcAft>
              <a:buNone/>
            </a:pPr>
            <a:r>
              <a:rPr lang="de-DE" sz="1600" b="1" u="sng" dirty="0">
                <a:effectLst/>
                <a:latin typeface="Arial" panose="020B0604020202020204" pitchFamily="34" charset="0"/>
                <a:ea typeface="Calibri" panose="020F0502020204030204" pitchFamily="34" charset="0"/>
                <a:cs typeface="Arial" panose="020B0604020202020204" pitchFamily="34" charset="0"/>
              </a:rPr>
              <a:t>Elternbeirat</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Der Elternbeirat setzt sich aus den Elternvertretern zusammen. Sie sind Ansprechpartner für die Elternschaft und pädagogischen Fachkräften sowie für die Leitung der Einrichtung.</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6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F5033640-8147-31F9-BA47-40F10BFC6979}"/>
              </a:ext>
            </a:extLst>
          </p:cNvPr>
          <p:cNvSpPr>
            <a:spLocks noGrp="1"/>
          </p:cNvSpPr>
          <p:nvPr>
            <p:ph sz="half" idx="2"/>
          </p:nvPr>
        </p:nvSpPr>
        <p:spPr>
          <a:xfrm>
            <a:off x="6172200" y="217283"/>
            <a:ext cx="5181600" cy="5959680"/>
          </a:xfrm>
        </p:spPr>
        <p:txBody>
          <a:bodyPr>
            <a:normAutofit fontScale="85000" lnSpcReduction="20000"/>
          </a:bodyPr>
          <a:lstStyle/>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 </a:t>
            </a:r>
            <a:r>
              <a:rPr lang="de-DE" sz="1600" b="1" dirty="0">
                <a:effectLst/>
                <a:latin typeface="Arial" panose="020B0604020202020204" pitchFamily="34" charset="0"/>
                <a:ea typeface="Calibri" panose="020F0502020204030204" pitchFamily="34" charset="0"/>
                <a:cs typeface="Arial" panose="020B0604020202020204" pitchFamily="34" charset="0"/>
              </a:rPr>
              <a:t>F</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b="1" u="sng" dirty="0">
                <a:effectLst/>
                <a:latin typeface="Arial" panose="020B0604020202020204" pitchFamily="34" charset="0"/>
                <a:ea typeface="Calibri" panose="020F0502020204030204" pitchFamily="34" charset="0"/>
                <a:cs typeface="Arial" panose="020B0604020202020204" pitchFamily="34" charset="0"/>
              </a:rPr>
              <a:t>Fahrräder/Laufräder/ Roller</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Fahrzeuge der Kinder, mit denen Ihr Kind zur Einrichtung fährt, werde im ersten Häuschen auf dem Gelände untergebracht. Ggf. an den Fahrradständern auf dem Parkplatz angeschlossen.</a:t>
            </a:r>
          </a:p>
          <a:p>
            <a:pPr>
              <a:lnSpc>
                <a:spcPct val="107000"/>
              </a:lnSpc>
              <a:spcAft>
                <a:spcPts val="800"/>
              </a:spcAft>
            </a:pP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b="1" u="sng" dirty="0">
                <a:effectLst/>
                <a:latin typeface="Arial" panose="020B0604020202020204" pitchFamily="34" charset="0"/>
                <a:ea typeface="Calibri" panose="020F0502020204030204" pitchFamily="34" charset="0"/>
                <a:cs typeface="Arial" panose="020B0604020202020204" pitchFamily="34" charset="0"/>
              </a:rPr>
              <a:t>Frühstück</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Die Kinder können bei uns von </a:t>
            </a:r>
            <a:r>
              <a:rPr lang="de-DE" sz="1600" b="1" dirty="0">
                <a:effectLst/>
                <a:latin typeface="Arial" panose="020B0604020202020204" pitchFamily="34" charset="0"/>
                <a:ea typeface="Calibri" panose="020F0502020204030204" pitchFamily="34" charset="0"/>
                <a:cs typeface="Arial" panose="020B0604020202020204" pitchFamily="34" charset="0"/>
              </a:rPr>
              <a:t>8:00 bis 10:00</a:t>
            </a:r>
            <a:r>
              <a:rPr lang="de-DE" sz="1600" dirty="0">
                <a:effectLst/>
                <a:latin typeface="Arial" panose="020B0604020202020204" pitchFamily="34" charset="0"/>
                <a:ea typeface="Calibri" panose="020F0502020204030204" pitchFamily="34" charset="0"/>
                <a:cs typeface="Arial" panose="020B0604020202020204" pitchFamily="34" charset="0"/>
              </a:rPr>
              <a:t> ihre Frühstückszeit frei wählen. Die pädagogische Fachkraft, die die Mensa betreut, achtet darauf, dass jedes Kind zum Frühstück kommen kann.</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Zum Frühstück steht den Kindern Wasser und Tee zur Verfügung.</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Bitte geben Sie ihrem Kind zum Frühstück ein ausgewogenes Essen in einer Brotdose mit.</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600" dirty="0">
                <a:effectLst/>
                <a:latin typeface="Arial" panose="020B0604020202020204" pitchFamily="34" charset="0"/>
                <a:ea typeface="Calibri" panose="020F0502020204030204" pitchFamily="34" charset="0"/>
                <a:cs typeface="Arial" panose="020B0604020202020204" pitchFamily="34" charset="0"/>
              </a:rPr>
              <a:t>Süßigkeiten sind KEIN Frühstück. </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pic>
        <p:nvPicPr>
          <p:cNvPr id="5" name="Bild 3" descr="Ein Bild, das Transport, Fahrrad enthält.&#10;&#10;Automatisch generierte Beschreibung">
            <a:extLst>
              <a:ext uri="{FF2B5EF4-FFF2-40B4-BE49-F238E27FC236}">
                <a16:creationId xmlns:a16="http://schemas.microsoft.com/office/drawing/2014/main" id="{8070036F-FEC6-C171-EC08-36B98DFC750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8414" y="1835590"/>
            <a:ext cx="906692" cy="906692"/>
          </a:xfrm>
          <a:prstGeom prst="rect">
            <a:avLst/>
          </a:prstGeom>
          <a:noFill/>
          <a:ln>
            <a:noFill/>
          </a:ln>
        </p:spPr>
      </p:pic>
    </p:spTree>
    <p:extLst>
      <p:ext uri="{BB962C8B-B14F-4D97-AF65-F5344CB8AC3E}">
        <p14:creationId xmlns:p14="http://schemas.microsoft.com/office/powerpoint/2010/main" val="3120900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ED54E57-FACF-87B1-35D8-4CB0CD3A8D71}"/>
              </a:ext>
            </a:extLst>
          </p:cNvPr>
          <p:cNvSpPr>
            <a:spLocks noGrp="1"/>
          </p:cNvSpPr>
          <p:nvPr>
            <p:ph sz="half" idx="1"/>
          </p:nvPr>
        </p:nvSpPr>
        <p:spPr>
          <a:xfrm>
            <a:off x="838200" y="253497"/>
            <a:ext cx="5181600" cy="5923466"/>
          </a:xfrm>
        </p:spPr>
        <p:txBody>
          <a:bodyPr>
            <a:normAutofit/>
          </a:bodyPr>
          <a:lstStyle/>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Fotograf</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Einmal im Jahr kommt ein Fotograf. Dieser macht einzelne Fotos, „Gruppenfotos“ etc. Bitte achten Sie auf Aushänge oder Mails. Der/Die  Fotograf*in wird durch die Elternvertreter*innen ausgesucht und organisiert.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400" b="1" u="sng"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Frühdienst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Der Frühdienst findet in der Zeit von 7:00 Uhr/ 7:30 Uhr bis 8:00 Uhr in der Krippe statt.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Die Kinder werden bitte in der Krippe an das päd. Fachpersonal  mit Blickkontakt übergeben.</a:t>
            </a:r>
          </a:p>
          <a:p>
            <a:pPr marL="0" indent="0">
              <a:lnSpc>
                <a:spcPct val="107000"/>
              </a:lnSpc>
              <a:spcAft>
                <a:spcPts val="800"/>
              </a:spcAft>
              <a:buNone/>
            </a:pPr>
            <a:r>
              <a:rPr lang="de-DE" sz="1400" dirty="0">
                <a:latin typeface="Arial" panose="020B0604020202020204" pitchFamily="34" charset="0"/>
                <a:ea typeface="Calibri" panose="020F0502020204030204" pitchFamily="34" charset="0"/>
                <a:cs typeface="Arial" panose="020B0604020202020204" pitchFamily="34" charset="0"/>
              </a:rPr>
              <a:t>In der Zeit von 7:00 Uhr bis 8:00 Uhr erreichen Sie uns über das Krippentelefon </a:t>
            </a:r>
            <a:r>
              <a:rPr lang="de-DE" sz="1400" dirty="0">
                <a:solidFill>
                  <a:srgbClr val="FF0000"/>
                </a:solidFill>
                <a:latin typeface="Arial" panose="020B0604020202020204" pitchFamily="34" charset="0"/>
                <a:ea typeface="Calibri" panose="020F0502020204030204" pitchFamily="34" charset="0"/>
                <a:cs typeface="Arial" panose="020B0604020202020204" pitchFamily="34" charset="0"/>
              </a:rPr>
              <a:t>(051029329706)</a:t>
            </a:r>
            <a:endParaRPr lang="de-DE" sz="1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de-DE" dirty="0"/>
          </a:p>
        </p:txBody>
      </p:sp>
      <p:sp>
        <p:nvSpPr>
          <p:cNvPr id="4" name="Inhaltsplatzhalter 3">
            <a:extLst>
              <a:ext uri="{FF2B5EF4-FFF2-40B4-BE49-F238E27FC236}">
                <a16:creationId xmlns:a16="http://schemas.microsoft.com/office/drawing/2014/main" id="{66BC8886-91B6-75C8-5A9C-6AD6F99BD071}"/>
              </a:ext>
            </a:extLst>
          </p:cNvPr>
          <p:cNvSpPr>
            <a:spLocks noGrp="1"/>
          </p:cNvSpPr>
          <p:nvPr>
            <p:ph sz="half" idx="2"/>
          </p:nvPr>
        </p:nvSpPr>
        <p:spPr>
          <a:xfrm>
            <a:off x="6172200" y="253497"/>
            <a:ext cx="5181600" cy="5923466"/>
          </a:xfrm>
        </p:spPr>
        <p:txBody>
          <a:bodyPr>
            <a:normAutofit/>
          </a:bodyPr>
          <a:lstStyle/>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Fortbildungen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Unser Team bildet sich regelmäßig in verschiedenen Bereichen fort. Sollte die Einrichtung für einen Studientag geschlossen bleiben, werden Sie rechtzeitig per Aushang informiert</a:t>
            </a:r>
            <a:r>
              <a:rPr lang="de-DE" sz="1400" dirty="0">
                <a:latin typeface="Arial" panose="020B0604020202020204" pitchFamily="34" charset="0"/>
                <a:ea typeface="Calibri" panose="020F0502020204030204" pitchFamily="34" charset="0"/>
                <a:cs typeface="Arial" panose="020B0604020202020204" pitchFamily="34" charset="0"/>
              </a:rPr>
              <a:t>! Uns stehen im Jahr 4 Studientage zur Verfügung.</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400" b="1" u="sng"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Fundkiste</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Bei uns im Eingang steht eine Fundkiste. Bitte überprüfen Sie regelmäßig ob eines der Teile evtl. Ihrem Kind gehört. Am Ende des Monats leeren wir die Fundkiste. Die Dinge, die noch darin sind, werden entsorgt oder der Kleiderspende zugeführt.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pic>
        <p:nvPicPr>
          <p:cNvPr id="5" name="Bild 5" descr="fotoapparat - Gemeinde Hohenahr - Erda, Ahrdt, Mudersbach, Altenkirchen,  Groß-Altenstädten, Hohensolms">
            <a:extLst>
              <a:ext uri="{FF2B5EF4-FFF2-40B4-BE49-F238E27FC236}">
                <a16:creationId xmlns:a16="http://schemas.microsoft.com/office/drawing/2014/main" id="{E1AB019C-D55F-CB2C-C04A-5AADEBE0DEC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8166" y="1825625"/>
            <a:ext cx="805815" cy="620395"/>
          </a:xfrm>
          <a:prstGeom prst="rect">
            <a:avLst/>
          </a:prstGeom>
          <a:noFill/>
          <a:ln>
            <a:noFill/>
          </a:ln>
        </p:spPr>
      </p:pic>
      <p:pic>
        <p:nvPicPr>
          <p:cNvPr id="6" name="Bild 7">
            <a:extLst>
              <a:ext uri="{FF2B5EF4-FFF2-40B4-BE49-F238E27FC236}">
                <a16:creationId xmlns:a16="http://schemas.microsoft.com/office/drawing/2014/main" id="{24DC3E23-23A3-243F-A0EC-007DA7AFAD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4366" y="2446020"/>
            <a:ext cx="2485390" cy="694690"/>
          </a:xfrm>
          <a:prstGeom prst="rect">
            <a:avLst/>
          </a:prstGeom>
          <a:noFill/>
          <a:ln>
            <a:noFill/>
          </a:ln>
        </p:spPr>
      </p:pic>
    </p:spTree>
    <p:extLst>
      <p:ext uri="{BB962C8B-B14F-4D97-AF65-F5344CB8AC3E}">
        <p14:creationId xmlns:p14="http://schemas.microsoft.com/office/powerpoint/2010/main" val="1555704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ABB2FE1-969B-3532-7841-EFCA17262DB4}"/>
              </a:ext>
            </a:extLst>
          </p:cNvPr>
          <p:cNvSpPr>
            <a:spLocks noGrp="1"/>
          </p:cNvSpPr>
          <p:nvPr>
            <p:ph sz="half" idx="1"/>
          </p:nvPr>
        </p:nvSpPr>
        <p:spPr>
          <a:xfrm>
            <a:off x="838200" y="181069"/>
            <a:ext cx="5181600" cy="5995894"/>
          </a:xfrm>
        </p:spPr>
        <p:txBody>
          <a:bodyPr>
            <a:normAutofit/>
          </a:bodyPr>
          <a:lstStyle/>
          <a:p>
            <a:pPr marL="0" indent="0">
              <a:lnSpc>
                <a:spcPct val="107000"/>
              </a:lnSpc>
              <a:spcAft>
                <a:spcPts val="800"/>
              </a:spcAft>
              <a:buNone/>
            </a:pPr>
            <a:r>
              <a:rPr lang="de-DE" sz="1500" b="1" dirty="0">
                <a:effectLst/>
                <a:latin typeface="Arial" panose="020B0604020202020204" pitchFamily="34" charset="0"/>
                <a:ea typeface="Calibri" panose="020F0502020204030204" pitchFamily="34" charset="0"/>
                <a:cs typeface="Arial" panose="020B0604020202020204" pitchFamily="34" charset="0"/>
              </a:rPr>
              <a:t>G</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Geburtstage</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Ihr Kind darf sich seine Freunde in einen Geburtstagskreis einladen, in dem dann der Geburtstag gefeiert wird. Es bekommt von der Einrichtung ein kleines Geschenk. Ebenfalls erhält jedes Kind einen </a:t>
            </a:r>
            <a:r>
              <a:rPr lang="de-DE" sz="1500" dirty="0" err="1">
                <a:effectLst/>
                <a:latin typeface="Arial" panose="020B0604020202020204" pitchFamily="34" charset="0"/>
                <a:ea typeface="Calibri" panose="020F0502020204030204" pitchFamily="34" charset="0"/>
                <a:cs typeface="Arial" panose="020B0604020202020204" pitchFamily="34" charset="0"/>
              </a:rPr>
              <a:t>Geburtstagsmuffin</a:t>
            </a:r>
            <a:r>
              <a:rPr lang="de-DE" sz="1500" dirty="0">
                <a:effectLst/>
                <a:latin typeface="Arial" panose="020B0604020202020204" pitchFamily="34" charset="0"/>
                <a:ea typeface="Calibri" panose="020F0502020204030204" pitchFamily="34" charset="0"/>
                <a:cs typeface="Arial" panose="020B0604020202020204" pitchFamily="34" charset="0"/>
              </a:rPr>
              <a:t>, dieser kann gleich gegessen werden oder mit nach Hause genommen werden.</a:t>
            </a:r>
            <a:endParaRPr lang="de-DE" sz="1500" dirty="0">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dirty="0">
                <a:effectLst/>
                <a:latin typeface="Arial" panose="020B0604020202020204" pitchFamily="34" charset="0"/>
                <a:ea typeface="Calibri" panose="020F0502020204030204" pitchFamily="34" charset="0"/>
                <a:cs typeface="Arial" panose="020B0604020202020204" pitchFamily="34" charset="0"/>
              </a:rPr>
              <a:t>H</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Hausschuhe</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Ihr Kind benötigt Hausschuhe</a:t>
            </a:r>
            <a:r>
              <a:rPr lang="de-DE" sz="1500" dirty="0">
                <a:latin typeface="Arial" panose="020B0604020202020204" pitchFamily="34" charset="0"/>
                <a:ea typeface="Calibri" panose="020F0502020204030204" pitchFamily="34" charset="0"/>
                <a:cs typeface="Arial" panose="020B0604020202020204" pitchFamily="34" charset="0"/>
              </a:rPr>
              <a:t> – keine </a:t>
            </a:r>
            <a:r>
              <a:rPr lang="de-DE" sz="1500" dirty="0" err="1">
                <a:latin typeface="Arial" panose="020B0604020202020204" pitchFamily="34" charset="0"/>
                <a:ea typeface="Calibri" panose="020F0502020204030204" pitchFamily="34" charset="0"/>
                <a:cs typeface="Arial" panose="020B0604020202020204" pitchFamily="34" charset="0"/>
              </a:rPr>
              <a:t>Stoppersocken</a:t>
            </a:r>
            <a:r>
              <a:rPr lang="de-DE" sz="1500" dirty="0">
                <a:latin typeface="Arial" panose="020B0604020202020204" pitchFamily="34" charset="0"/>
                <a:ea typeface="Calibri" panose="020F0502020204030204" pitchFamily="34" charset="0"/>
                <a:cs typeface="Arial" panose="020B0604020202020204" pitchFamily="34" charset="0"/>
              </a:rPr>
              <a:t>-</a:t>
            </a:r>
            <a:r>
              <a:rPr lang="de-DE" sz="1500" dirty="0">
                <a:effectLst/>
                <a:latin typeface="Arial" panose="020B0604020202020204" pitchFamily="34" charset="0"/>
                <a:ea typeface="Calibri" panose="020F0502020204030204" pitchFamily="34" charset="0"/>
                <a:cs typeface="Arial" panose="020B0604020202020204" pitchFamily="34" charset="0"/>
              </a:rPr>
              <a:t> im Kindergarten, die fest am Fuß sitzen. Keine offenen Pantoffel oder Schlappen. Denken Sie daran, dass Kinder Füße wachsen</a:t>
            </a:r>
            <a:r>
              <a:rPr lang="de-DE" sz="150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de-DE" sz="15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Die Kinder sollten Ihre Hausschuhe allein an- und ausziehen können! </a:t>
            </a:r>
            <a:r>
              <a:rPr lang="de-DE" sz="1500" dirty="0">
                <a:effectLst/>
                <a:latin typeface="Arial" panose="020B0604020202020204" pitchFamily="34" charset="0"/>
                <a:ea typeface="Calibri" panose="020F0502020204030204" pitchFamily="34" charset="0"/>
                <a:cs typeface="Arial" panose="020B0604020202020204" pitchFamily="34" charset="0"/>
              </a:rPr>
              <a:t>Die Hausschuhe werden im Fach unter der Bank auf der Ablage gelagert. </a:t>
            </a:r>
            <a:r>
              <a:rPr lang="de-DE" sz="1500" dirty="0">
                <a:solidFill>
                  <a:srgbClr val="FF0000"/>
                </a:solidFill>
                <a:effectLst/>
                <a:latin typeface="Arial" panose="020B0604020202020204" pitchFamily="34" charset="0"/>
                <a:ea typeface="Calibri" panose="020F0502020204030204" pitchFamily="34" charset="0"/>
                <a:cs typeface="Arial" panose="020B0604020202020204" pitchFamily="34" charset="0"/>
              </a:rPr>
              <a:t>Bitte beschriften Sie alle Schuhe mit Namen!</a:t>
            </a:r>
            <a:endParaRPr lang="de-DE" sz="15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8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28A42C0E-4369-1360-89A4-3B41BD90799B}"/>
              </a:ext>
            </a:extLst>
          </p:cNvPr>
          <p:cNvSpPr>
            <a:spLocks noGrp="1"/>
          </p:cNvSpPr>
          <p:nvPr>
            <p:ph sz="half" idx="2"/>
          </p:nvPr>
        </p:nvSpPr>
        <p:spPr>
          <a:xfrm>
            <a:off x="6172200" y="181069"/>
            <a:ext cx="5181600" cy="5995894"/>
          </a:xfrm>
        </p:spPr>
        <p:txBody>
          <a:bodyPr>
            <a:normAutofit/>
          </a:bodyPr>
          <a:lstStyle/>
          <a:p>
            <a:pPr marL="0" indent="0" algn="ctr">
              <a:lnSpc>
                <a:spcPct val="107000"/>
              </a:lnSpc>
              <a:spcAft>
                <a:spcPts val="800"/>
              </a:spcAft>
              <a:buNone/>
            </a:pP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i="1" dirty="0">
                <a:solidFill>
                  <a:srgbClr val="FF0000"/>
                </a:solidFill>
                <a:effectLst/>
                <a:latin typeface="Arial" panose="020B0604020202020204" pitchFamily="34" charset="0"/>
                <a:ea typeface="Calibri" panose="020F0502020204030204" pitchFamily="34" charset="0"/>
                <a:cs typeface="Arial" panose="020B0604020202020204" pitchFamily="34" charset="0"/>
              </a:rPr>
              <a:t>Handy</a:t>
            </a:r>
            <a:endParaRPr lang="de-DE" sz="1400" i="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i="1" dirty="0">
                <a:solidFill>
                  <a:srgbClr val="FF0000"/>
                </a:solidFill>
                <a:effectLst/>
                <a:latin typeface="Arial" panose="020B0604020202020204" pitchFamily="34" charset="0"/>
                <a:ea typeface="Calibri" panose="020F0502020204030204" pitchFamily="34" charset="0"/>
                <a:cs typeface="Arial" panose="020B0604020202020204" pitchFamily="34" charset="0"/>
              </a:rPr>
              <a:t>Wir möchten, </a:t>
            </a:r>
            <a:r>
              <a:rPr lang="de-DE" sz="1400" i="1" dirty="0">
                <a:solidFill>
                  <a:srgbClr val="FF0000"/>
                </a:solidFill>
                <a:latin typeface="Arial" panose="020B0604020202020204" pitchFamily="34" charset="0"/>
                <a:ea typeface="Calibri" panose="020F0502020204030204" pitchFamily="34" charset="0"/>
                <a:cs typeface="Arial" panose="020B0604020202020204" pitchFamily="34" charset="0"/>
              </a:rPr>
              <a:t>dass</a:t>
            </a:r>
            <a:r>
              <a:rPr lang="de-DE" sz="1400" i="1" dirty="0">
                <a:solidFill>
                  <a:srgbClr val="FF0000"/>
                </a:solidFill>
                <a:effectLst/>
                <a:latin typeface="Arial" panose="020B0604020202020204" pitchFamily="34" charset="0"/>
                <a:ea typeface="Calibri" panose="020F0502020204030204" pitchFamily="34" charset="0"/>
                <a:cs typeface="Arial" panose="020B0604020202020204" pitchFamily="34" charset="0"/>
              </a:rPr>
              <a:t> auf dem Gelände der Kindertagestätte kein Handy, Headset o.ä. zu benutzt wird. Ihr Kind freut sich auf Sie. Ihm gehört die ungeteilte Aufmerksamkeit! Auch empfinden die päd. Fachkräfte es als unhöflich.</a:t>
            </a:r>
            <a:r>
              <a:rPr lang="de-DE" sz="1400" i="1" dirty="0">
                <a:solidFill>
                  <a:srgbClr val="FF0000"/>
                </a:solidFill>
                <a:latin typeface="Arial" panose="020B0604020202020204" pitchFamily="34" charset="0"/>
                <a:ea typeface="Calibri" panose="020F0502020204030204" pitchFamily="34" charset="0"/>
                <a:cs typeface="Arial" panose="020B0604020202020204" pitchFamily="34" charset="0"/>
              </a:rPr>
              <a:t> Fotos und Filmen ist auf dem gesamten </a:t>
            </a:r>
            <a:r>
              <a:rPr lang="de-DE" sz="1400" i="1" dirty="0" err="1">
                <a:solidFill>
                  <a:srgbClr val="FF0000"/>
                </a:solidFill>
                <a:latin typeface="Arial" panose="020B0604020202020204" pitchFamily="34" charset="0"/>
                <a:ea typeface="Calibri" panose="020F0502020204030204" pitchFamily="34" charset="0"/>
                <a:cs typeface="Arial" panose="020B0604020202020204" pitchFamily="34" charset="0"/>
              </a:rPr>
              <a:t>Kindertagesstättenbereich</a:t>
            </a:r>
            <a:r>
              <a:rPr lang="de-DE" sz="1400" i="1" dirty="0">
                <a:solidFill>
                  <a:srgbClr val="FF0000"/>
                </a:solidFill>
                <a:latin typeface="Arial" panose="020B0604020202020204" pitchFamily="34" charset="0"/>
                <a:ea typeface="Calibri" panose="020F0502020204030204" pitchFamily="34" charset="0"/>
                <a:cs typeface="Arial" panose="020B0604020202020204" pitchFamily="34" charset="0"/>
              </a:rPr>
              <a:t> nicht gestattet.</a:t>
            </a:r>
            <a:endParaRPr lang="de-DE" sz="1400" i="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endParaRPr lang="de-DE" sz="1400" b="1" u="sng"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400" b="1" u="sng"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400" b="1" u="sng"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Informationen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Wichtige Informationen hängen an unserem Whiteboard im Eingang aus. Bitte lesen Sie diese regelmäßig!</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pic>
        <p:nvPicPr>
          <p:cNvPr id="5" name="Bild 8" descr="Free Geburtstagstorte Clipart, Download Free Geburtstagstorte Clipart png  images, Free ClipArts on Clipart Library">
            <a:extLst>
              <a:ext uri="{FF2B5EF4-FFF2-40B4-BE49-F238E27FC236}">
                <a16:creationId xmlns:a16="http://schemas.microsoft.com/office/drawing/2014/main" id="{A5015CF1-C77A-7F3F-41A8-8F0A4ED821B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80580" y="2326740"/>
            <a:ext cx="682967" cy="514982"/>
          </a:xfrm>
          <a:prstGeom prst="rect">
            <a:avLst/>
          </a:prstGeom>
          <a:noFill/>
          <a:ln>
            <a:noFill/>
          </a:ln>
        </p:spPr>
      </p:pic>
      <p:pic>
        <p:nvPicPr>
          <p:cNvPr id="6" name="Bild 10" descr="Kinder-Hausschuhe &amp; Pantoffeln günstig kaufen | myToys">
            <a:extLst>
              <a:ext uri="{FF2B5EF4-FFF2-40B4-BE49-F238E27FC236}">
                <a16:creationId xmlns:a16="http://schemas.microsoft.com/office/drawing/2014/main" id="{EBBA3D64-9D20-A100-3FA2-A5C6B58643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4898" y="6100423"/>
            <a:ext cx="835660" cy="835660"/>
          </a:xfrm>
          <a:prstGeom prst="rect">
            <a:avLst/>
          </a:prstGeom>
          <a:noFill/>
          <a:ln>
            <a:noFill/>
          </a:ln>
        </p:spPr>
      </p:pic>
      <p:pic>
        <p:nvPicPr>
          <p:cNvPr id="7" name="Bild 11" descr="Kinder-Hausschuhe &amp; Pantoffeln günstig kaufen | myToys">
            <a:extLst>
              <a:ext uri="{FF2B5EF4-FFF2-40B4-BE49-F238E27FC236}">
                <a16:creationId xmlns:a16="http://schemas.microsoft.com/office/drawing/2014/main" id="{DC21BFFB-07CD-D17F-3D01-2B8D0377CE4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081914">
            <a:off x="3693935" y="5759779"/>
            <a:ext cx="786765" cy="786765"/>
          </a:xfrm>
          <a:prstGeom prst="rect">
            <a:avLst/>
          </a:prstGeom>
          <a:noFill/>
          <a:ln>
            <a:noFill/>
          </a:ln>
        </p:spPr>
      </p:pic>
      <p:pic>
        <p:nvPicPr>
          <p:cNvPr id="8" name="Bild 12" descr="Ein Bild, das Text, Schild enthält.&#10;&#10;Automatisch generierte Beschreibung">
            <a:extLst>
              <a:ext uri="{FF2B5EF4-FFF2-40B4-BE49-F238E27FC236}">
                <a16:creationId xmlns:a16="http://schemas.microsoft.com/office/drawing/2014/main" id="{FADC8C32-0806-70BD-03E6-FCA8432D066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13132" y="2521624"/>
            <a:ext cx="938530" cy="938530"/>
          </a:xfrm>
          <a:prstGeom prst="rect">
            <a:avLst/>
          </a:prstGeom>
          <a:noFill/>
          <a:ln>
            <a:noFill/>
          </a:ln>
        </p:spPr>
      </p:pic>
    </p:spTree>
    <p:extLst>
      <p:ext uri="{BB962C8B-B14F-4D97-AF65-F5344CB8AC3E}">
        <p14:creationId xmlns:p14="http://schemas.microsoft.com/office/powerpoint/2010/main" val="169321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2BD5A18-7D54-777E-2317-5BC38341FBA1}"/>
              </a:ext>
            </a:extLst>
          </p:cNvPr>
          <p:cNvSpPr>
            <a:spLocks noGrp="1"/>
          </p:cNvSpPr>
          <p:nvPr>
            <p:ph sz="half" idx="1"/>
          </p:nvPr>
        </p:nvSpPr>
        <p:spPr>
          <a:xfrm>
            <a:off x="838200" y="253497"/>
            <a:ext cx="5181600" cy="5923466"/>
          </a:xfrm>
        </p:spPr>
        <p:txBody>
          <a:bodyPr>
            <a:normAutofit/>
          </a:bodyPr>
          <a:lstStyle/>
          <a:p>
            <a:pPr marL="0" indent="0">
              <a:lnSpc>
                <a:spcPct val="107000"/>
              </a:lnSpc>
              <a:spcAft>
                <a:spcPts val="800"/>
              </a:spcAft>
              <a:buNone/>
            </a:pPr>
            <a:r>
              <a:rPr lang="de-DE" sz="1400" b="1" dirty="0">
                <a:effectLst/>
                <a:latin typeface="Arial" panose="020B0604020202020204" pitchFamily="34" charset="0"/>
                <a:ea typeface="Calibri" panose="020F0502020204030204" pitchFamily="34" charset="0"/>
                <a:cs typeface="Arial" panose="020B0604020202020204" pitchFamily="34" charset="0"/>
              </a:rPr>
              <a:t>K</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Kleidung</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Bitte ziehen Sie Ihrem Kind bequeme Kleidung an, die es selbst an – und ausziehen kann. Dies ist vor allem bei der Sauberkeitserziehung von enormer Wichtigkeit. Ihr Kind sollte außerdem jederzeit genügend Wechselsachen in seinem Fach haben. Bitte schauen Sie regelmäßig, ob die Wechselkleidung noch passt und der Jahreszeit angepasst ist. Für Mädchen, die Kleider und Röcke tragen, sollte immer ein Jeans Hose im Fach sein, die beim Rausgehen übergezogen werden kann.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Bitte geben Sie schleifen Schuhe nur mit, wenn Ihr Kind eine Schleife binden kann!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solidFill>
                  <a:srgbClr val="FF0000"/>
                </a:solidFill>
                <a:effectLst/>
                <a:latin typeface="Arial" panose="020B0604020202020204" pitchFamily="34" charset="0"/>
                <a:ea typeface="Calibri" panose="020F0502020204030204" pitchFamily="34" charset="0"/>
                <a:cs typeface="Arial" panose="020B0604020202020204" pitchFamily="34" charset="0"/>
              </a:rPr>
              <a:t>Bitte beschriften Sie alle Kleidung mit Namen!</a:t>
            </a:r>
            <a:endParaRPr lang="de-DE" sz="1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C4F78156-4095-8C70-44B4-8CF146FD1E14}"/>
              </a:ext>
            </a:extLst>
          </p:cNvPr>
          <p:cNvSpPr>
            <a:spLocks noGrp="1"/>
          </p:cNvSpPr>
          <p:nvPr>
            <p:ph sz="half" idx="2"/>
          </p:nvPr>
        </p:nvSpPr>
        <p:spPr>
          <a:xfrm>
            <a:off x="6172200" y="253497"/>
            <a:ext cx="5181600" cy="5923466"/>
          </a:xfrm>
        </p:spPr>
        <p:txBody>
          <a:bodyPr>
            <a:normAutofit/>
          </a:bodyPr>
          <a:lstStyle/>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Krankheit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Sollte Ihr Kind krank sein, rufen Sie bitte an. (Gern dürfen Sie auf den Anrufbeantworter sprechen). Wenn Ihr Kind eine ansteckende Krankheit haben sollte, informieren Sie uns unverzüglich. Wir sind verpflichtet alle Eltern über ansteckende Krankheiten per Aushang zu informieren (Betroffene Kinder werden selbstverständlich nicht namentlich genannt)! Ein Krankes Kind gehört nicht in die Einrichtung. Bitte lassen Sie Ihrem Kind genug Zeit um wieder gesund zu werden, daher </a:t>
            </a:r>
            <a:r>
              <a:rPr lang="de-DE" sz="1400" dirty="0">
                <a:latin typeface="Arial" panose="020B0604020202020204" pitchFamily="34" charset="0"/>
                <a:ea typeface="Calibri" panose="020F0502020204030204" pitchFamily="34" charset="0"/>
                <a:cs typeface="Arial" panose="020B0604020202020204" pitchFamily="34" charset="0"/>
              </a:rPr>
              <a:t>muss </a:t>
            </a:r>
            <a:r>
              <a:rPr lang="de-DE" sz="1400" dirty="0">
                <a:effectLst/>
                <a:latin typeface="Arial" panose="020B0604020202020204" pitchFamily="34" charset="0"/>
                <a:ea typeface="Calibri" panose="020F0502020204030204" pitchFamily="34" charset="0"/>
                <a:cs typeface="Arial" panose="020B0604020202020204" pitchFamily="34" charset="0"/>
              </a:rPr>
              <a:t> ein Kind 48 Stunden Symptomfrei sein, bevor es die Einrichtung wieder besuchen kann. Bei ansteckenden Erkrankungen benötigen wir eine ärztliche Bescheinigung, bevor Ihr Kind die Einrichtung wieder besuchen kann. Die Entscheidung wann ein Kind abgeholt werden sollte, wird von den Fachkräften getroffen. Dazu muss ein Kind kein </a:t>
            </a:r>
            <a:r>
              <a:rPr lang="de-DE" sz="1400" dirty="0">
                <a:latin typeface="Arial" panose="020B0604020202020204" pitchFamily="34" charset="0"/>
                <a:ea typeface="Calibri" panose="020F0502020204030204" pitchFamily="34" charset="0"/>
                <a:cs typeface="Arial" panose="020B0604020202020204" pitchFamily="34" charset="0"/>
              </a:rPr>
              <a:t>F</a:t>
            </a:r>
            <a:r>
              <a:rPr lang="de-DE" sz="1400" dirty="0">
                <a:effectLst/>
                <a:latin typeface="Arial" panose="020B0604020202020204" pitchFamily="34" charset="0"/>
                <a:ea typeface="Calibri" panose="020F0502020204030204" pitchFamily="34" charset="0"/>
                <a:cs typeface="Arial" panose="020B0604020202020204" pitchFamily="34" charset="0"/>
              </a:rPr>
              <a:t>ieber haben. Wenn ein Kind weinerlich ist, über </a:t>
            </a:r>
            <a:r>
              <a:rPr lang="de-DE" sz="1400" dirty="0">
                <a:latin typeface="Arial" panose="020B0604020202020204" pitchFamily="34" charset="0"/>
                <a:ea typeface="Calibri" panose="020F0502020204030204" pitchFamily="34" charset="0"/>
                <a:cs typeface="Arial" panose="020B0604020202020204" pitchFamily="34" charset="0"/>
              </a:rPr>
              <a:t>U</a:t>
            </a:r>
            <a:r>
              <a:rPr lang="de-DE" sz="1400" dirty="0">
                <a:effectLst/>
                <a:latin typeface="Arial" panose="020B0604020202020204" pitchFamily="34" charset="0"/>
                <a:ea typeface="Calibri" panose="020F0502020204030204" pitchFamily="34" charset="0"/>
                <a:cs typeface="Arial" panose="020B0604020202020204" pitchFamily="34" charset="0"/>
              </a:rPr>
              <a:t>nwohlsein, Schmerzen etc. klagt, wird unter </a:t>
            </a:r>
            <a:r>
              <a:rPr lang="de-DE" sz="1400" dirty="0">
                <a:latin typeface="Arial" panose="020B0604020202020204" pitchFamily="34" charset="0"/>
                <a:ea typeface="Calibri" panose="020F0502020204030204" pitchFamily="34" charset="0"/>
                <a:cs typeface="Arial" panose="020B0604020202020204" pitchFamily="34" charset="0"/>
              </a:rPr>
              <a:t>B</a:t>
            </a:r>
            <a:r>
              <a:rPr lang="de-DE" sz="1400" dirty="0">
                <a:effectLst/>
                <a:latin typeface="Arial" panose="020B0604020202020204" pitchFamily="34" charset="0"/>
                <a:ea typeface="Calibri" panose="020F0502020204030204" pitchFamily="34" charset="0"/>
                <a:cs typeface="Arial" panose="020B0604020202020204" pitchFamily="34" charset="0"/>
              </a:rPr>
              <a:t>etracht des Kontextes  entschieden ob wir das Kind abholen lassen oder nicht. Wenn unser Fieberthermometer 37,8 C anzeigt und es dem Kind auch sonst nicht gut gehet, werden wir das Kind abholen lassen. Es ist in den letzten Jahren des </a:t>
            </a:r>
            <a:r>
              <a:rPr lang="de-DE" sz="1400" dirty="0" err="1">
                <a:effectLst/>
                <a:latin typeface="Arial" panose="020B0604020202020204" pitchFamily="34" charset="0"/>
                <a:ea typeface="Calibri" panose="020F0502020204030204" pitchFamily="34" charset="0"/>
                <a:cs typeface="Arial" panose="020B0604020202020204" pitchFamily="34" charset="0"/>
              </a:rPr>
              <a:t>öfteren</a:t>
            </a:r>
            <a:r>
              <a:rPr lang="de-DE" sz="1400" dirty="0">
                <a:effectLst/>
                <a:latin typeface="Arial" panose="020B0604020202020204" pitchFamily="34" charset="0"/>
                <a:ea typeface="Calibri" panose="020F0502020204030204" pitchFamily="34" charset="0"/>
                <a:cs typeface="Arial" panose="020B0604020202020204" pitchFamily="34" charset="0"/>
              </a:rPr>
              <a:t> vorgekommen, dass </a:t>
            </a:r>
            <a:r>
              <a:rPr lang="de-DE" sz="1400" dirty="0">
                <a:latin typeface="Arial" panose="020B0604020202020204" pitchFamily="34" charset="0"/>
                <a:ea typeface="Calibri" panose="020F0502020204030204" pitchFamily="34" charset="0"/>
                <a:cs typeface="Arial" panose="020B0604020202020204" pitchFamily="34" charset="0"/>
              </a:rPr>
              <a:t>Eltern das </a:t>
            </a:r>
            <a:r>
              <a:rPr lang="de-DE" sz="1400" dirty="0" err="1">
                <a:latin typeface="Arial" panose="020B0604020202020204" pitchFamily="34" charset="0"/>
                <a:ea typeface="Calibri" panose="020F0502020204030204" pitchFamily="34" charset="0"/>
                <a:cs typeface="Arial" panose="020B0604020202020204" pitchFamily="34" charset="0"/>
              </a:rPr>
              <a:t>Fieberthermomenter</a:t>
            </a:r>
            <a:r>
              <a:rPr lang="de-DE" sz="1400" dirty="0">
                <a:latin typeface="Arial" panose="020B0604020202020204" pitchFamily="34" charset="0"/>
                <a:ea typeface="Calibri" panose="020F0502020204030204" pitchFamily="34" charset="0"/>
                <a:cs typeface="Arial" panose="020B0604020202020204" pitchFamily="34" charset="0"/>
              </a:rPr>
              <a:t> von zu Hause mitgebracht haben, um nachzumessen. Dies empfinden wir als höchst unpassend und stellt die Frage nach dem Vertrauen zu uns!</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605944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8D2E0AC5-2FBA-B9EA-3DCB-6B3C5F1700DF}"/>
              </a:ext>
            </a:extLst>
          </p:cNvPr>
          <p:cNvGraphicFramePr>
            <a:graphicFrameLocks noChangeAspect="1"/>
          </p:cNvGraphicFramePr>
          <p:nvPr>
            <p:extLst>
              <p:ext uri="{D42A27DB-BD31-4B8C-83A1-F6EECF244321}">
                <p14:modId xmlns:p14="http://schemas.microsoft.com/office/powerpoint/2010/main" val="2315007747"/>
              </p:ext>
            </p:extLst>
          </p:nvPr>
        </p:nvGraphicFramePr>
        <p:xfrm>
          <a:off x="0" y="-247431"/>
          <a:ext cx="5021476" cy="7105431"/>
        </p:xfrm>
        <a:graphic>
          <a:graphicData uri="http://schemas.openxmlformats.org/presentationml/2006/ole">
            <mc:AlternateContent xmlns:mc="http://schemas.openxmlformats.org/markup-compatibility/2006">
              <mc:Choice xmlns:v="urn:schemas-microsoft-com:vml" Requires="v">
                <p:oleObj name="Acrobat Document" r:id="rId2" imgW="5667198" imgH="8020037" progId="Acrobat.Document.DC">
                  <p:embed/>
                </p:oleObj>
              </mc:Choice>
              <mc:Fallback>
                <p:oleObj name="Acrobat Document" r:id="rId2" imgW="5667198" imgH="8020037" progId="Acrobat.Document.DC">
                  <p:embed/>
                  <p:pic>
                    <p:nvPicPr>
                      <p:cNvPr id="0" name=""/>
                      <p:cNvPicPr/>
                      <p:nvPr/>
                    </p:nvPicPr>
                    <p:blipFill>
                      <a:blip r:embed="rId3"/>
                      <a:stretch>
                        <a:fillRect/>
                      </a:stretch>
                    </p:blipFill>
                    <p:spPr>
                      <a:xfrm>
                        <a:off x="0" y="-247431"/>
                        <a:ext cx="5021476" cy="7105431"/>
                      </a:xfrm>
                      <a:prstGeom prst="rect">
                        <a:avLst/>
                      </a:prstGeom>
                    </p:spPr>
                  </p:pic>
                </p:oleObj>
              </mc:Fallback>
            </mc:AlternateContent>
          </a:graphicData>
        </a:graphic>
      </p:graphicFrame>
      <p:sp>
        <p:nvSpPr>
          <p:cNvPr id="5" name="Textfeld 4">
            <a:extLst>
              <a:ext uri="{FF2B5EF4-FFF2-40B4-BE49-F238E27FC236}">
                <a16:creationId xmlns:a16="http://schemas.microsoft.com/office/drawing/2014/main" id="{C2646B65-20A6-7924-45C6-34AD71B804D2}"/>
              </a:ext>
            </a:extLst>
          </p:cNvPr>
          <p:cNvSpPr txBox="1"/>
          <p:nvPr/>
        </p:nvSpPr>
        <p:spPr>
          <a:xfrm>
            <a:off x="6599976" y="1113576"/>
            <a:ext cx="4544840" cy="5069941"/>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3797030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A92D26D-1D9D-F2B0-7C04-1C925CD19F5B}"/>
              </a:ext>
            </a:extLst>
          </p:cNvPr>
          <p:cNvSpPr>
            <a:spLocks noGrp="1"/>
          </p:cNvSpPr>
          <p:nvPr>
            <p:ph sz="half" idx="1"/>
          </p:nvPr>
        </p:nvSpPr>
        <p:spPr>
          <a:xfrm>
            <a:off x="838200" y="262550"/>
            <a:ext cx="5181600" cy="5914413"/>
          </a:xfrm>
        </p:spPr>
        <p:txBody>
          <a:bodyPr>
            <a:normAutofit/>
          </a:bodyPr>
          <a:lstStyle/>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Kinderwagen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Kinderwagen kommen nicht mit in die Flure der Einrichtung. Sollten Sie nur kurz in der Kindertagesstätte sein, stellen Sie diesen im Eingangsbereich ab. Bei einem längeren Aufenthalt können die Kinderwagen im ersten Schuppen auf dem Gelände abgestellt werden.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500" b="1" u="sng"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500" b="1" u="sng"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500" b="1" u="sng"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Kooperationen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Unsere Einrichtung ist dabei verschiedene Kooperationen zu bilden. Dazu gehört u.a. die Schulärztin, die Grundschule, Therapeuten.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8441DF6A-BA1B-09B8-E315-F360B908A49D}"/>
              </a:ext>
            </a:extLst>
          </p:cNvPr>
          <p:cNvSpPr>
            <a:spLocks noGrp="1"/>
          </p:cNvSpPr>
          <p:nvPr>
            <p:ph sz="half" idx="2"/>
          </p:nvPr>
        </p:nvSpPr>
        <p:spPr>
          <a:xfrm>
            <a:off x="6172200" y="262550"/>
            <a:ext cx="5181600" cy="5914413"/>
          </a:xfrm>
        </p:spPr>
        <p:txBody>
          <a:bodyPr>
            <a:normAutofit/>
          </a:bodyPr>
          <a:lstStyle/>
          <a:p>
            <a:pPr marL="0" indent="0">
              <a:lnSpc>
                <a:spcPct val="107000"/>
              </a:lnSpc>
              <a:spcAft>
                <a:spcPts val="800"/>
              </a:spcAft>
              <a:buNone/>
            </a:pPr>
            <a:r>
              <a:rPr lang="de-DE" sz="1500" b="1" dirty="0">
                <a:effectLst/>
                <a:latin typeface="Arial" panose="020B0604020202020204" pitchFamily="34" charset="0"/>
                <a:ea typeface="Calibri" panose="020F0502020204030204" pitchFamily="34" charset="0"/>
                <a:cs typeface="Arial" panose="020B0604020202020204" pitchFamily="34" charset="0"/>
              </a:rPr>
              <a:t>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Notbetreuung/ verkürzte Öffnungszeiten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In Einvernehmen mit dem Elternbeirat, haben wir folgenden Regelung für eine evtl. nötige Notbetreuung verkürzte Öffnungszeiten getroffen: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Die Kinder werden, gruppenweise in verschiedenen  der </a:t>
            </a:r>
            <a:r>
              <a:rPr lang="de-DE" sz="1500" dirty="0">
                <a:latin typeface="Arial" panose="020B0604020202020204" pitchFamily="34" charset="0"/>
                <a:ea typeface="Calibri" panose="020F0502020204030204" pitchFamily="34" charset="0"/>
                <a:cs typeface="Arial" panose="020B0604020202020204" pitchFamily="34" charset="0"/>
              </a:rPr>
              <a:t>Farbgruppen</a:t>
            </a:r>
            <a:r>
              <a:rPr lang="de-DE" sz="1500" dirty="0">
                <a:effectLst/>
                <a:latin typeface="Arial" panose="020B0604020202020204" pitchFamily="34" charset="0"/>
                <a:ea typeface="Calibri" panose="020F0502020204030204" pitchFamily="34" charset="0"/>
                <a:cs typeface="Arial" panose="020B0604020202020204" pitchFamily="34" charset="0"/>
              </a:rPr>
              <a:t> betreut. Sie werden rechtzeitig informiert in welcher Gruppe ihr Kind ist.</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Wir versprechen uns davon, alle Eltern so schnell wie möglich informieren zu können. Die Informationen erhalten Sie so schnell als möglich per Mail.</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 </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pic>
        <p:nvPicPr>
          <p:cNvPr id="5" name="Bild 13" descr="Ein Bild, das Transport, Kinderwagen, Handkarren enthält.&#10;&#10;Automatisch generierte Beschreibung">
            <a:extLst>
              <a:ext uri="{FF2B5EF4-FFF2-40B4-BE49-F238E27FC236}">
                <a16:creationId xmlns:a16="http://schemas.microsoft.com/office/drawing/2014/main" id="{69714B99-080C-ED3A-992D-A41A1A6C22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4834" y="2854313"/>
            <a:ext cx="487045" cy="730885"/>
          </a:xfrm>
          <a:prstGeom prst="rect">
            <a:avLst/>
          </a:prstGeom>
          <a:noFill/>
          <a:ln>
            <a:noFill/>
          </a:ln>
        </p:spPr>
      </p:pic>
    </p:spTree>
    <p:extLst>
      <p:ext uri="{BB962C8B-B14F-4D97-AF65-F5344CB8AC3E}">
        <p14:creationId xmlns:p14="http://schemas.microsoft.com/office/powerpoint/2010/main" val="1668297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D7B2E4B-549D-738B-7C09-9D320BD41B31}"/>
              </a:ext>
            </a:extLst>
          </p:cNvPr>
          <p:cNvSpPr>
            <a:spLocks noGrp="1"/>
          </p:cNvSpPr>
          <p:nvPr>
            <p:ph sz="half" idx="1"/>
          </p:nvPr>
        </p:nvSpPr>
        <p:spPr>
          <a:xfrm>
            <a:off x="838200" y="208230"/>
            <a:ext cx="5181600" cy="5968733"/>
          </a:xfrm>
        </p:spPr>
        <p:txBody>
          <a:bodyPr>
            <a:normAutofit fontScale="70000" lnSpcReduction="20000"/>
          </a:bodyPr>
          <a:lstStyle/>
          <a:p>
            <a:pPr marL="0" indent="0">
              <a:lnSpc>
                <a:spcPct val="107000"/>
              </a:lnSpc>
              <a:spcAft>
                <a:spcPts val="800"/>
              </a:spcAft>
              <a:buNone/>
            </a:pPr>
            <a:r>
              <a:rPr lang="de-DE" sz="1800" b="1" dirty="0">
                <a:effectLst/>
                <a:latin typeface="Arial" panose="020B0604020202020204" pitchFamily="34" charset="0"/>
                <a:ea typeface="Calibri" panose="020F0502020204030204" pitchFamily="34" charset="0"/>
                <a:cs typeface="Arial" panose="020B0604020202020204" pitchFamily="34" charset="0"/>
              </a:rPr>
              <a:t>M</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b="1"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b="1" u="sng" dirty="0">
                <a:effectLst/>
                <a:latin typeface="Arial" panose="020B0604020202020204" pitchFamily="34" charset="0"/>
                <a:ea typeface="Calibri" panose="020F0502020204030204" pitchFamily="34" charset="0"/>
                <a:cs typeface="Arial" panose="020B0604020202020204" pitchFamily="34" charset="0"/>
              </a:rPr>
              <a:t>Medikamente</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Wir geben in der Kindertagesstätte keine Medikamente (z.B.  Hustensaft). die Ausnahme bilden ärztlich attestierte Medikamente bei chronischen Krankheiten oder die als Notfallmedikament verabreicht werden. Hierfür benötigen wir eine schriftliche Einweisung (wann, wie oft und wie lange muss das Medikament verabreicht werden) durch den Arzt.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Es wird zusätzlich mit jeder Familie gesprochen und ggf. individuelle Lösungen besprochen.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E7A0EC42-A6DB-6F8F-4C99-373C0A975BB4}"/>
              </a:ext>
            </a:extLst>
          </p:cNvPr>
          <p:cNvSpPr>
            <a:spLocks noGrp="1"/>
          </p:cNvSpPr>
          <p:nvPr>
            <p:ph sz="half" idx="2"/>
          </p:nvPr>
        </p:nvSpPr>
        <p:spPr>
          <a:xfrm>
            <a:off x="6172200" y="208230"/>
            <a:ext cx="5181600" cy="5968733"/>
          </a:xfrm>
        </p:spPr>
        <p:txBody>
          <a:bodyPr>
            <a:normAutofit fontScale="70000" lnSpcReduction="20000"/>
          </a:bodyPr>
          <a:lstStyle/>
          <a:p>
            <a:pPr marL="0" indent="0">
              <a:lnSpc>
                <a:spcPct val="107000"/>
              </a:lnSpc>
              <a:spcAft>
                <a:spcPts val="800"/>
              </a:spcAft>
              <a:buNone/>
            </a:pPr>
            <a:r>
              <a:rPr lang="de-DE" sz="1800" b="1" u="sng" dirty="0">
                <a:effectLst/>
                <a:latin typeface="Arial" panose="020B0604020202020204" pitchFamily="34" charset="0"/>
                <a:ea typeface="Calibri" panose="020F0502020204030204" pitchFamily="34" charset="0"/>
                <a:cs typeface="Arial" panose="020B0604020202020204" pitchFamily="34" charset="0"/>
              </a:rPr>
              <a:t>Morgenkreis</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Um 8:45 Uhr findet bei uns der Morgenkreis/ Bildungskreis statt! Der Morgenkreis ist ein freiwilliges Angebot. Er findet im </a:t>
            </a:r>
            <a:r>
              <a:rPr lang="de-DE" sz="1800" dirty="0">
                <a:latin typeface="Arial" panose="020B0604020202020204" pitchFamily="34" charset="0"/>
                <a:ea typeface="Calibri" panose="020F0502020204030204" pitchFamily="34" charset="0"/>
                <a:cs typeface="Arial" panose="020B0604020202020204" pitchFamily="34" charset="0"/>
              </a:rPr>
              <a:t>B</a:t>
            </a:r>
            <a:r>
              <a:rPr lang="de-DE" sz="1800" dirty="0">
                <a:effectLst/>
                <a:latin typeface="Arial" panose="020B0604020202020204" pitchFamily="34" charset="0"/>
                <a:ea typeface="Calibri" panose="020F0502020204030204" pitchFamily="34" charset="0"/>
                <a:cs typeface="Arial" panose="020B0604020202020204" pitchFamily="34" charset="0"/>
              </a:rPr>
              <a:t>ewegungsraum statt und wird abwechselnd von den Fachkräften geleitet.</a:t>
            </a:r>
          </a:p>
          <a:p>
            <a:pPr marL="0" indent="0">
              <a:lnSpc>
                <a:spcPct val="107000"/>
              </a:lnSpc>
              <a:spcAft>
                <a:spcPts val="800"/>
              </a:spcAft>
              <a:buNone/>
            </a:pPr>
            <a:r>
              <a:rPr lang="de-DE" sz="1800" b="1" u="sng" dirty="0">
                <a:effectLst/>
                <a:latin typeface="Arial" panose="020B0604020202020204" pitchFamily="34" charset="0"/>
                <a:ea typeface="Calibri" panose="020F0502020204030204" pitchFamily="34" charset="0"/>
                <a:cs typeface="Arial" panose="020B0604020202020204" pitchFamily="34" charset="0"/>
              </a:rPr>
              <a:t>Mittagessen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Bei uns wird frisch gekocht!</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Der Speiseplan hängt für Eltern und Kinder einmal in schriftlicher und einmal in Bildern vor der Mensa aus.</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Von</a:t>
            </a:r>
            <a:r>
              <a:rPr lang="de-DE" sz="1800" b="1" dirty="0">
                <a:effectLst/>
                <a:latin typeface="Arial" panose="020B0604020202020204" pitchFamily="34" charset="0"/>
                <a:ea typeface="Calibri" panose="020F0502020204030204" pitchFamily="34" charset="0"/>
                <a:cs typeface="Arial" panose="020B0604020202020204" pitchFamily="34" charset="0"/>
              </a:rPr>
              <a:t> 11:30 Uhr bis 13:00 Uhr</a:t>
            </a:r>
            <a:r>
              <a:rPr lang="de-DE" sz="1800" dirty="0">
                <a:effectLst/>
                <a:latin typeface="Arial" panose="020B0604020202020204" pitchFamily="34" charset="0"/>
                <a:ea typeface="Calibri" panose="020F0502020204030204" pitchFamily="34" charset="0"/>
                <a:cs typeface="Arial" panose="020B0604020202020204" pitchFamily="34" charset="0"/>
              </a:rPr>
              <a:t> wird bei uns Mittagessen angeboten.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Die päd. Fachkraft die die Mensa betreut hat von jedem Kind ein einlaminiertes mit Magneten versehenes Foto. Dieses Foto dient als Einladung zum Mittagessen.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Die erste „Runde“ wird von der päd. Fachkraft initiiert.</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Die Kinder können an dem Whiteboard bewerten, wie Ihnen das Essen geschmeckt hat. Dies geschieht, indem sie Ihr Foto bei grün(gut) oder bei Rot (nicht gut) einkleben.</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Wenn Ihr Kind dies getan hat, bekommt es ein Foto eines anderen Kindes, sucht es im Haus und gibt dem Kind das Foto, dass dadurch zum Essen eingeladen ist.</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803752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C31366C-4DA5-8D4B-FF67-61573DA34140}"/>
              </a:ext>
            </a:extLst>
          </p:cNvPr>
          <p:cNvSpPr>
            <a:spLocks noGrp="1"/>
          </p:cNvSpPr>
          <p:nvPr>
            <p:ph sz="half" idx="1"/>
          </p:nvPr>
        </p:nvSpPr>
        <p:spPr>
          <a:xfrm>
            <a:off x="838200" y="190123"/>
            <a:ext cx="5181600" cy="5986840"/>
          </a:xfrm>
        </p:spPr>
        <p:txBody>
          <a:bodyPr/>
          <a:lstStyle/>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gehen und dies der päd. Fachkraft mitteilen. Diese bespricht mit dem Kind wie es weitergeht.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Auch hier gilt, wir zwingen kein Kind zum Probieren oder Essen!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Wenn dieses Kind noch nicht essen möchte, kann es mit seinem Foto in die Mensa</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400" b="1" u="sng"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400" b="1" u="sng" dirty="0">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200" dirty="0">
                <a:latin typeface="Arial" panose="020B0604020202020204" pitchFamily="34" charset="0"/>
                <a:ea typeface="Calibri" panose="020F0502020204030204" pitchFamily="34" charset="0"/>
                <a:cs typeface="Arial" panose="020B0604020202020204" pitchFamily="34" charset="0"/>
              </a:rPr>
              <a:t>Stand Juni 2025: Wir befinden </a:t>
            </a:r>
            <a:r>
              <a:rPr lang="de-DE" sz="1200" dirty="0" err="1">
                <a:latin typeface="Arial" panose="020B0604020202020204" pitchFamily="34" charset="0"/>
                <a:ea typeface="Calibri" panose="020F0502020204030204" pitchFamily="34" charset="0"/>
                <a:cs typeface="Arial" panose="020B0604020202020204" pitchFamily="34" charset="0"/>
              </a:rPr>
              <a:t>unsseid</a:t>
            </a:r>
            <a:r>
              <a:rPr lang="de-DE" sz="1200" dirty="0">
                <a:latin typeface="Arial" panose="020B0604020202020204" pitchFamily="34" charset="0"/>
                <a:ea typeface="Calibri" panose="020F0502020204030204" pitchFamily="34" charset="0"/>
                <a:cs typeface="Arial" panose="020B0604020202020204" pitchFamily="34" charset="0"/>
              </a:rPr>
              <a:t> dem Frühjahr im Probehandeln. Dies bedeutet, dass wir aus verschiedenen Gründen nicht ganz zufrieden waren, wie unser Mittagessen geplant war. Für einige Monate wird das Essen in Essensgruppen stattfinden.</a:t>
            </a:r>
            <a:endParaRPr lang="de-DE" sz="12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Material</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Da wir gerne und viel kreativ sind, freuen wir uns sehr über „wertloses“ Material zum Basteln wie z.B. Wollreste, Tapetenreste, Knöpfe, Verpackungen, Stoffe, Papiere, Toiletten- und Küchenrollen etc. Wenn wir etwas benötigen, hängen wir dies an unser Whiteboard.</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71434460-5DF9-F03E-E033-5C57A20490B4}"/>
              </a:ext>
            </a:extLst>
          </p:cNvPr>
          <p:cNvSpPr>
            <a:spLocks noGrp="1"/>
          </p:cNvSpPr>
          <p:nvPr>
            <p:ph sz="half" idx="2"/>
          </p:nvPr>
        </p:nvSpPr>
        <p:spPr>
          <a:xfrm>
            <a:off x="6172200" y="190123"/>
            <a:ext cx="5181600" cy="5986840"/>
          </a:xfrm>
        </p:spPr>
        <p:txBody>
          <a:bodyPr/>
          <a:lstStyle/>
          <a:p>
            <a:pPr marL="0" indent="0">
              <a:lnSpc>
                <a:spcPct val="107000"/>
              </a:lnSpc>
              <a:spcAft>
                <a:spcPts val="800"/>
              </a:spcAft>
              <a:buNone/>
            </a:pPr>
            <a:r>
              <a:rPr lang="de-DE" sz="1400" b="1" dirty="0">
                <a:effectLst/>
                <a:latin typeface="Arial" panose="020B0604020202020204" pitchFamily="34" charset="0"/>
                <a:ea typeface="Calibri" panose="020F0502020204030204" pitchFamily="34" charset="0"/>
                <a:cs typeface="Arial" panose="020B0604020202020204" pitchFamily="34" charset="0"/>
              </a:rPr>
              <a:t>O</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Obst- und Gemüsekorb</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Wir stellen regelmäßig den Obstkorb an ein Fach. Diese Familie wird gebeten, den Obstkorb gefüllt wieder mitzubringen. Das Obst und Gemüse wird den Kindern zur Teezeit angeboten.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pic>
        <p:nvPicPr>
          <p:cNvPr id="5" name="Bild 11" descr="Home">
            <a:extLst>
              <a:ext uri="{FF2B5EF4-FFF2-40B4-BE49-F238E27FC236}">
                <a16:creationId xmlns:a16="http://schemas.microsoft.com/office/drawing/2014/main" id="{577BAD7D-C715-116F-EBC7-83F595D6922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08363" y="2314907"/>
            <a:ext cx="2145665" cy="687070"/>
          </a:xfrm>
          <a:prstGeom prst="rect">
            <a:avLst/>
          </a:prstGeom>
          <a:noFill/>
          <a:ln>
            <a:noFill/>
          </a:ln>
        </p:spPr>
      </p:pic>
      <p:pic>
        <p:nvPicPr>
          <p:cNvPr id="6" name="Bild 2" descr="Ein Bild, das Korb, Container enthält.&#10;&#10;Automatisch generierte Beschreibung">
            <a:extLst>
              <a:ext uri="{FF2B5EF4-FFF2-40B4-BE49-F238E27FC236}">
                <a16:creationId xmlns:a16="http://schemas.microsoft.com/office/drawing/2014/main" id="{635FFE5B-8920-FE07-0D96-A43BB2548A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93866" y="3621385"/>
            <a:ext cx="1901229" cy="1901229"/>
          </a:xfrm>
          <a:prstGeom prst="rect">
            <a:avLst/>
          </a:prstGeom>
          <a:noFill/>
          <a:ln>
            <a:noFill/>
          </a:ln>
        </p:spPr>
      </p:pic>
    </p:spTree>
    <p:extLst>
      <p:ext uri="{BB962C8B-B14F-4D97-AF65-F5344CB8AC3E}">
        <p14:creationId xmlns:p14="http://schemas.microsoft.com/office/powerpoint/2010/main" val="703166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C5B2D4A-896D-47E1-5AB0-CEA3F0676D0C}"/>
              </a:ext>
            </a:extLst>
          </p:cNvPr>
          <p:cNvSpPr>
            <a:spLocks noGrp="1"/>
          </p:cNvSpPr>
          <p:nvPr>
            <p:ph sz="half" idx="1"/>
          </p:nvPr>
        </p:nvSpPr>
        <p:spPr>
          <a:xfrm>
            <a:off x="439848" y="235390"/>
            <a:ext cx="5181600" cy="5941573"/>
          </a:xfrm>
        </p:spPr>
        <p:txBody>
          <a:bodyPr>
            <a:normAutofit fontScale="25000" lnSpcReduction="20000"/>
          </a:bodyPr>
          <a:lstStyle/>
          <a:p>
            <a:pPr marL="0" indent="0">
              <a:lnSpc>
                <a:spcPct val="107000"/>
              </a:lnSpc>
              <a:spcAft>
                <a:spcPts val="800"/>
              </a:spcAft>
              <a:buNone/>
            </a:pPr>
            <a:r>
              <a:rPr lang="de-DE" sz="4800" b="1" u="sng" dirty="0">
                <a:effectLst/>
                <a:latin typeface="Arial" panose="020B0604020202020204" pitchFamily="34" charset="0"/>
                <a:ea typeface="Calibri" panose="020F0502020204030204" pitchFamily="34" charset="0"/>
                <a:cs typeface="Arial" panose="020B0604020202020204" pitchFamily="34" charset="0"/>
              </a:rPr>
              <a:t>Offene Konzept</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b="1" u="sng" dirty="0">
                <a:effectLst/>
                <a:latin typeface="Arial" panose="020B0604020202020204" pitchFamily="34" charset="0"/>
                <a:ea typeface="Calibri" panose="020F0502020204030204" pitchFamily="34" charset="0"/>
                <a:cs typeface="Arial" panose="020B0604020202020204" pitchFamily="34" charset="0"/>
              </a:rPr>
              <a:t>Der offene Kindergarten</a:t>
            </a:r>
            <a:endParaRPr lang="de-DE" sz="4800" dirty="0">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b="1"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Zur Geschichte</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750"/>
              </a:spcAft>
              <a:buNone/>
            </a:pPr>
            <a:br>
              <a:rPr lang="de-DE" sz="48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de-DE"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Offene Arbeit ist in den 70er Jahren in der alten Bundesrepublik entstanden, parallel und im Zusammenhang mit anderen Reformansätzen, zum Beispiel dem Situationsansatz (Stichwort: Öffnung nach innen und außen).</a:t>
            </a:r>
            <a:br>
              <a:rPr lang="de-DE"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de-DE"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Damals ging es (in Kita und Schule) zum einen um den Anspruch, die Aussonderung von Kindern mit Behinderungen zu beseitigen und zum anderen um mehr Bewegungsfreiheit (weg vom "Sitzkindergarten" und vom Frontalunterricht).</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750"/>
              </a:spcAft>
              <a:buNone/>
            </a:pPr>
            <a:br>
              <a:rPr lang="de-DE"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de-DE"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Zwei Initiatoren dieser Bewegung waren Gerhard Regel und Axel Jan Wieland. Sie unterstützten die Praxisbewegung unter anderem dadurch, dass sie die Teams, die sich auf den Weg machten, ihre Einrichtungen für behinderte Kinder zu öffnen und ihre Arbeit zu differenzieren, miteinander vernetzten. Das Motto: Praxis lernt von Praxis.</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750"/>
              </a:spcAft>
              <a:buNone/>
            </a:pPr>
            <a:br>
              <a:rPr lang="de-DE"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de-DE"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Es ging darum, Erfahrungen auszutauschen, gemeinsame Qualitätskriterien zu entwickeln, voneinander zu lernen und sich gegenseitig den Rücken zu stärken. Denn Offene Arbeit wurde von Beginn an unter Beschuss genommen. So ist es jahrzehntelang geblieben. Merkwürdigerweise muss sich bis heute rechtfertigen, wer etwas verändern will. Nicht jedoch diejenigen, die alles beim Alten lassen, obwohl sich die Lebensumstände von Kindern und Familien ebenso geändert haben, wie gesellschaftliche Bedingungen und der Bildungsauftrag.</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750"/>
              </a:spcAft>
              <a:buNone/>
            </a:pPr>
            <a:br>
              <a:rPr lang="de-DE"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endParaRPr lang="de-DE" dirty="0"/>
          </a:p>
        </p:txBody>
      </p:sp>
      <p:sp>
        <p:nvSpPr>
          <p:cNvPr id="4" name="Inhaltsplatzhalter 3">
            <a:extLst>
              <a:ext uri="{FF2B5EF4-FFF2-40B4-BE49-F238E27FC236}">
                <a16:creationId xmlns:a16="http://schemas.microsoft.com/office/drawing/2014/main" id="{CEBFAB11-CB62-8A2D-E1A5-BA2A864DBAF3}"/>
              </a:ext>
            </a:extLst>
          </p:cNvPr>
          <p:cNvSpPr>
            <a:spLocks noGrp="1"/>
          </p:cNvSpPr>
          <p:nvPr>
            <p:ph sz="half" idx="2"/>
          </p:nvPr>
        </p:nvSpPr>
        <p:spPr>
          <a:xfrm>
            <a:off x="6172200" y="235390"/>
            <a:ext cx="5181600" cy="5941573"/>
          </a:xfrm>
        </p:spPr>
        <p:txBody>
          <a:bodyPr>
            <a:normAutofit fontScale="25000" lnSpcReduction="20000"/>
          </a:bodyPr>
          <a:lstStyle/>
          <a:p>
            <a:pPr marL="0" indent="0">
              <a:lnSpc>
                <a:spcPct val="107000"/>
              </a:lnSpc>
              <a:spcAft>
                <a:spcPts val="750"/>
              </a:spcAft>
              <a:buNone/>
            </a:pPr>
            <a:r>
              <a:rPr lang="de-DE"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Entsprechend wichtig war und ist es, sich in Arbeitskreisen zusammenzuschließen. Denn der Blick übern Tellerrand – auf der Grundlage gemeinsamer Ziele und Maßstäbe – ist die Voraussetzung dafür, dass die Entwicklungen weitergehen.</a:t>
            </a:r>
            <a:endParaRPr lang="de-DE" sz="4800" b="1" kern="50" dirty="0">
              <a:latin typeface="Arial" panose="020B0604020202020204" pitchFamily="34" charset="0"/>
              <a:ea typeface="Lucida Sans Unicode" panose="020B0602030504020204" pitchFamily="34" charset="0"/>
              <a:cs typeface="Arial" panose="020B0604020202020204" pitchFamily="34" charset="0"/>
            </a:endParaRPr>
          </a:p>
          <a:p>
            <a:pPr marL="0" indent="0">
              <a:lnSpc>
                <a:spcPct val="107000"/>
              </a:lnSpc>
              <a:spcAft>
                <a:spcPts val="800"/>
              </a:spcAft>
              <a:buNone/>
            </a:pPr>
            <a:r>
              <a:rPr lang="de-DE" sz="4800" b="1" kern="50" dirty="0">
                <a:effectLst/>
                <a:latin typeface="Arial" panose="020B0604020202020204" pitchFamily="34" charset="0"/>
                <a:ea typeface="Lucida Sans Unicode" panose="020B0602030504020204" pitchFamily="34" charset="0"/>
                <a:cs typeface="Arial" panose="020B0604020202020204" pitchFamily="34" charset="0"/>
              </a:rPr>
              <a:t>Wir haben ein großes Haus für Ihre Kinder.</a:t>
            </a:r>
            <a:r>
              <a:rPr lang="de-DE" sz="4800" kern="50" dirty="0">
                <a:effectLst/>
                <a:latin typeface="Arial" panose="020B0604020202020204" pitchFamily="34" charset="0"/>
                <a:ea typeface="Lucida Sans Unicode" panose="020B060203050402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kern="50" dirty="0">
                <a:effectLst/>
                <a:latin typeface="Arial" panose="020B0604020202020204" pitchFamily="34" charset="0"/>
                <a:ea typeface="Lucida Sans Unicode" panose="020B0602030504020204" pitchFamily="34" charset="0"/>
                <a:cs typeface="Arial" panose="020B0604020202020204" pitchFamily="34" charset="0"/>
              </a:rPr>
              <a:t>Ein Haus mit vielfältigen Möglichkeiten und Herausforderungen für eine eigenständige Entwicklung Ihres Kindes.</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kern="50" dirty="0">
                <a:effectLst/>
                <a:latin typeface="Arial" panose="020B0604020202020204" pitchFamily="34" charset="0"/>
                <a:ea typeface="Lucida Sans Unicode" panose="020B060203050402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b="1" kern="50" dirty="0">
                <a:effectLst/>
                <a:latin typeface="Arial" panose="020B0604020202020204" pitchFamily="34" charset="0"/>
                <a:ea typeface="Lucida Sans Unicode" panose="020B0602030504020204" pitchFamily="34" charset="0"/>
                <a:cs typeface="Arial" panose="020B0604020202020204" pitchFamily="34" charset="0"/>
              </a:rPr>
              <a:t>Wir sind ein offener Kindergarten.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kern="50" dirty="0">
                <a:effectLst/>
                <a:latin typeface="Arial" panose="020B0604020202020204" pitchFamily="34" charset="0"/>
                <a:ea typeface="Lucida Sans Unicode" panose="020B0602030504020204" pitchFamily="34" charset="0"/>
                <a:cs typeface="Arial" panose="020B0604020202020204" pitchFamily="34" charset="0"/>
              </a:rPr>
              <a:t>Woran können Sie dies sofort erkennen?</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kern="50" dirty="0">
                <a:effectLst/>
                <a:latin typeface="Arial" panose="020B0604020202020204" pitchFamily="34" charset="0"/>
                <a:ea typeface="Lucida Sans Unicode" panose="020B060203050402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r>
              <a:rPr lang="de-DE" sz="4800" kern="50" dirty="0">
                <a:effectLst/>
                <a:latin typeface="Arial" panose="020B0604020202020204" pitchFamily="34" charset="0"/>
                <a:ea typeface="Lucida Sans Unicode" panose="020B0602030504020204" pitchFamily="34" charset="0"/>
                <a:cs typeface="Arial" panose="020B0604020202020204" pitchFamily="34" charset="0"/>
              </a:rPr>
              <a:t>Unsere Gruppenräume sind in ihrer Ausgestaltung einem Thema gewidmet (Im Gegensatz zum traditionellen Kindergarten mit allen Spielmöglichkeiten in einem Raum.). Unser Ziel ist eine einladende und herausfordernde Umgebung, in der Ihr Kind viel Platz und Raum (Zeit) für sein Lernen in dem jeweiligen Bereich hat.</a:t>
            </a:r>
            <a:endParaRPr lang="de-DE" sz="48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kern="50" dirty="0">
                <a:effectLst/>
                <a:latin typeface="Arial" panose="020B0604020202020204" pitchFamily="34" charset="0"/>
                <a:ea typeface="Lucida Sans Unicode" panose="020B0602030504020204" pitchFamily="34" charset="0"/>
                <a:cs typeface="Arial" panose="020B0604020202020204" pitchFamily="34" charset="0"/>
              </a:rPr>
              <a:t>Im Flur finden alle Kinder Schilder der „Funktionsräume“ mit den jeweiligen Erzieherinnen in dem entsprechenden Spielbereich. So geben wir Entscheidungshilfen für die Wahl der Spielmöglichkeiten. Sehr gerne treffen sich hier Freunde, um dann gemeinsam auszuhandeln, wohin sie gehen möchten. Kinder, die hierbei Unterstützung benötigen, bekommen diese durch eine pädagogische Fachkraft</a:t>
            </a:r>
            <a:r>
              <a:rPr lang="de-DE" sz="4800" kern="50" dirty="0">
                <a:latin typeface="Arial" panose="020B0604020202020204" pitchFamily="34" charset="0"/>
                <a:ea typeface="Lucida Sans Unicode" panose="020B0602030504020204" pitchFamily="34" charset="0"/>
                <a:cs typeface="Arial" panose="020B0604020202020204" pitchFamily="34" charset="0"/>
              </a:rPr>
              <a:t>, oder oft durch andere Kinder.</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5600" b="1" spc="35" dirty="0">
                <a:effectLst/>
                <a:latin typeface="Arial" panose="020B0604020202020204" pitchFamily="34" charset="0"/>
                <a:ea typeface="Times New Roman" panose="02020603050405020304" pitchFamily="18" charset="0"/>
                <a:cs typeface="Arial" panose="020B0604020202020204" pitchFamily="34" charset="0"/>
              </a:rPr>
              <a:t> </a:t>
            </a:r>
            <a:endParaRPr lang="de-DE" sz="56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3745858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0C94E84-F5C4-B83D-34D9-27E796A155BC}"/>
              </a:ext>
            </a:extLst>
          </p:cNvPr>
          <p:cNvSpPr>
            <a:spLocks noGrp="1"/>
          </p:cNvSpPr>
          <p:nvPr>
            <p:ph sz="half" idx="1"/>
          </p:nvPr>
        </p:nvSpPr>
        <p:spPr>
          <a:xfrm>
            <a:off x="838200" y="235390"/>
            <a:ext cx="5181600" cy="5941573"/>
          </a:xfrm>
        </p:spPr>
        <p:txBody>
          <a:bodyPr>
            <a:normAutofit lnSpcReduction="10000"/>
          </a:bodyPr>
          <a:lstStyle/>
          <a:p>
            <a:pPr marL="0" indent="0">
              <a:lnSpc>
                <a:spcPct val="107000"/>
              </a:lnSpc>
              <a:spcAft>
                <a:spcPts val="800"/>
              </a:spcAft>
              <a:buNone/>
            </a:pPr>
            <a:r>
              <a:rPr lang="de-DE" sz="1400" b="1"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der Praxis bedeutet das:</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Gruppenübergreifendes Arbeiten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Kinder erleben die 4 Freiheiten des Spiels: Was, Wann, Wo, Wie lang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Außen- und Innenbereich der Kindertagesstätte sind gleichwertig</a:t>
            </a:r>
          </a:p>
          <a:p>
            <a:pPr marL="742950" lvl="1" indent="-285750">
              <a:lnSpc>
                <a:spcPct val="107000"/>
              </a:lnSpc>
              <a:spcAft>
                <a:spcPts val="800"/>
              </a:spcAft>
              <a:buSzPts val="1000"/>
              <a:buFont typeface="Courier New" panose="02070309020205020404" pitchFamily="49" charset="0"/>
              <a:buChar char="o"/>
              <a:tabLst>
                <a:tab pos="914400" algn="l"/>
              </a:tabLst>
            </a:pPr>
            <a:endParaRPr lang="de-DE" sz="1400" spc="35"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de-DE" sz="1400" b="1"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Ziele der offenen Arbeit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Ziel ist eine Art </a:t>
            </a:r>
            <a:r>
              <a:rPr lang="de-DE" sz="1400" b="1"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offen gelebter Partizipationsgedanke</a:t>
            </a:r>
            <a:r>
              <a:rPr lang="de-DE" sz="1400"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Wie schon von Maria Montessori angeregt, soll dem kindlichen Entfaltungsdrang der notwendige Raum gegeben werden. Kinder sind die Motoren ihrer eigenen Entwicklung und wissen als Experten ihrer individuellen Interessen ganz genau, welche Kenntnisse sie wann erlernen, vertiefen und entdecken.</a:t>
            </a:r>
            <a:br>
              <a:rPr lang="de-DE" sz="1400"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de-DE" sz="1400"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Ein weiteres Ziel des offenen Konzepts ist eine</a:t>
            </a:r>
            <a:r>
              <a:rPr lang="de-DE" sz="1400" b="1"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komplette Flexibilisierung der pädagogischen Arbeit</a:t>
            </a:r>
            <a:r>
              <a:rPr lang="de-DE" sz="1400"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Erzieherinnen und Erzieher müssen sich auf das Konzept einlassen, um ihre Aufgaben bestmöglich zu erfüllen. Ein Festhalten an alten Abläufen steht der notwendigen kooperativen Zusammenarbeit untereinander im Weg.</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Courier New" panose="02070309020205020404" pitchFamily="49" charset="0"/>
              <a:buChar char="o"/>
              <a:tabLst>
                <a:tab pos="914400" algn="l"/>
              </a:tabLst>
            </a:pP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Inhaltsplatzhalter 3">
            <a:extLst>
              <a:ext uri="{FF2B5EF4-FFF2-40B4-BE49-F238E27FC236}">
                <a16:creationId xmlns:a16="http://schemas.microsoft.com/office/drawing/2014/main" id="{2F8B7C7D-5126-254E-822F-1C4A61E23644}"/>
              </a:ext>
            </a:extLst>
          </p:cNvPr>
          <p:cNvSpPr>
            <a:spLocks noGrp="1"/>
          </p:cNvSpPr>
          <p:nvPr>
            <p:ph sz="half" idx="2"/>
          </p:nvPr>
        </p:nvSpPr>
        <p:spPr>
          <a:xfrm>
            <a:off x="6172200" y="235390"/>
            <a:ext cx="5181600" cy="5941573"/>
          </a:xfrm>
        </p:spPr>
        <p:txBody>
          <a:bodyPr>
            <a:normAutofit lnSpcReduction="10000"/>
          </a:bodyPr>
          <a:lstStyle/>
          <a:p>
            <a:pPr marL="0" indent="0">
              <a:lnSpc>
                <a:spcPct val="107000"/>
              </a:lnSpc>
              <a:spcAft>
                <a:spcPts val="800"/>
              </a:spcAft>
              <a:buNone/>
            </a:pPr>
            <a:r>
              <a:rPr lang="de-DE" sz="1400" b="1"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Tagesablauf in offenen Einrichtungen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r>
              <a:rPr lang="de-DE" sz="1400" spc="35" dirty="0">
                <a:solidFill>
                  <a:srgbClr val="000000"/>
                </a:solidFill>
                <a:effectLst/>
                <a:latin typeface="Arial" panose="020B0604020202020204" pitchFamily="34" charset="0"/>
                <a:ea typeface="Times New Roman" panose="02020603050405020304" pitchFamily="18" charset="0"/>
              </a:rPr>
              <a:t>In offenen Einrichtungen </a:t>
            </a:r>
            <a:r>
              <a:rPr lang="de-DE" sz="1400" b="1" spc="35" dirty="0">
                <a:solidFill>
                  <a:srgbClr val="000000"/>
                </a:solidFill>
                <a:effectLst/>
                <a:latin typeface="Arial" panose="020B0604020202020204" pitchFamily="34" charset="0"/>
                <a:ea typeface="Times New Roman" panose="02020603050405020304" pitchFamily="18" charset="0"/>
              </a:rPr>
              <a:t>gibt es natürlich ebenfalls feste Tagesordnungspunkte</a:t>
            </a:r>
            <a:r>
              <a:rPr lang="de-DE" sz="1400" spc="35" dirty="0">
                <a:solidFill>
                  <a:srgbClr val="000000"/>
                </a:solidFill>
                <a:effectLst/>
                <a:latin typeface="Arial" panose="020B0604020202020204" pitchFamily="34" charset="0"/>
                <a:ea typeface="Times New Roman" panose="02020603050405020304" pitchFamily="18" charset="0"/>
              </a:rPr>
              <a:t>! Diese Fixpunkte dienen der Orientierung und der Stabilität. </a:t>
            </a:r>
            <a:r>
              <a:rPr lang="de-DE" sz="1400" dirty="0">
                <a:solidFill>
                  <a:srgbClr val="000000"/>
                </a:solidFill>
                <a:effectLst/>
                <a:latin typeface="Arial" panose="020B0604020202020204" pitchFamily="34" charset="0"/>
                <a:ea typeface="Calibri" panose="020F0502020204030204" pitchFamily="34" charset="0"/>
              </a:rPr>
              <a:t>Gerade ein offenes Konzept braucht Struktur. Geregelte Tagesabläufe </a:t>
            </a:r>
            <a:r>
              <a:rPr lang="de-DE"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schenken unseren Kindern Sicherheit und bestärken sie in ihrem Tun. </a:t>
            </a:r>
            <a:r>
              <a:rPr lang="de-DE" sz="1400"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Die wichtigsten Säulen des Tages sind:</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spc="3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Ankommen in der Kita</a:t>
            </a:r>
            <a:endParaRPr lang="de-DE"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Freispiel</a:t>
            </a:r>
            <a:endParaRPr lang="de-DE"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Tagesplanung/Morgenkreis</a:t>
            </a:r>
            <a:endParaRPr lang="de-DE"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Frühstück</a:t>
            </a:r>
            <a:endParaRPr lang="de-DE"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Freispiel</a:t>
            </a:r>
            <a:endParaRPr lang="de-DE"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Abholzeit</a:t>
            </a:r>
            <a:endParaRPr lang="de-DE"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Mittagessen</a:t>
            </a:r>
            <a:endParaRPr lang="de-DE"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Freispiel</a:t>
            </a:r>
            <a:endParaRPr lang="de-DE"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de-DE" sz="1400" spc="35"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Abholzeit</a:t>
            </a:r>
            <a:endParaRPr lang="de-DE"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Tree>
    <p:extLst>
      <p:ext uri="{BB962C8B-B14F-4D97-AF65-F5344CB8AC3E}">
        <p14:creationId xmlns:p14="http://schemas.microsoft.com/office/powerpoint/2010/main" val="3846658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nhaltsplatzhalter 6">
            <a:extLst>
              <a:ext uri="{FF2B5EF4-FFF2-40B4-BE49-F238E27FC236}">
                <a16:creationId xmlns:a16="http://schemas.microsoft.com/office/drawing/2014/main" id="{4D21CA7A-8B09-F060-A6B8-5E1FFAC37A1A}"/>
              </a:ext>
            </a:extLst>
          </p:cNvPr>
          <p:cNvGraphicFramePr>
            <a:graphicFrameLocks noGrp="1"/>
          </p:cNvGraphicFramePr>
          <p:nvPr>
            <p:ph sz="half" idx="1"/>
            <p:extLst>
              <p:ext uri="{D42A27DB-BD31-4B8C-83A1-F6EECF244321}">
                <p14:modId xmlns:p14="http://schemas.microsoft.com/office/powerpoint/2010/main" val="2271101494"/>
              </p:ext>
            </p:extLst>
          </p:nvPr>
        </p:nvGraphicFramePr>
        <p:xfrm>
          <a:off x="838200" y="172017"/>
          <a:ext cx="5181600" cy="3256984"/>
        </p:xfrm>
        <a:graphic>
          <a:graphicData uri="http://schemas.openxmlformats.org/drawingml/2006/table">
            <a:tbl>
              <a:tblPr firstRow="1" firstCol="1" bandRow="1">
                <a:tableStyleId>{5C22544A-7EE6-4342-B048-85BDC9FD1C3A}</a:tableStyleId>
              </a:tblPr>
              <a:tblGrid>
                <a:gridCol w="2590800">
                  <a:extLst>
                    <a:ext uri="{9D8B030D-6E8A-4147-A177-3AD203B41FA5}">
                      <a16:colId xmlns:a16="http://schemas.microsoft.com/office/drawing/2014/main" val="3069934695"/>
                    </a:ext>
                  </a:extLst>
                </a:gridCol>
                <a:gridCol w="2590800">
                  <a:extLst>
                    <a:ext uri="{9D8B030D-6E8A-4147-A177-3AD203B41FA5}">
                      <a16:colId xmlns:a16="http://schemas.microsoft.com/office/drawing/2014/main" val="2336079009"/>
                    </a:ext>
                  </a:extLst>
                </a:gridCol>
              </a:tblGrid>
              <a:tr h="201117">
                <a:tc gridSpan="2">
                  <a:txBody>
                    <a:bodyPr/>
                    <a:lstStyle/>
                    <a:p>
                      <a:pPr algn="ctr">
                        <a:lnSpc>
                          <a:spcPct val="107000"/>
                        </a:lnSpc>
                        <a:spcAft>
                          <a:spcPts val="800"/>
                        </a:spcAft>
                      </a:pPr>
                      <a:r>
                        <a:rPr lang="de-DE" sz="1100" spc="35">
                          <a:effectLst/>
                        </a:rPr>
                        <a:t>Der Tagesablauf</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hMerge="1">
                  <a:txBody>
                    <a:bodyPr/>
                    <a:lstStyle/>
                    <a:p>
                      <a:endParaRPr lang="de-DE"/>
                    </a:p>
                  </a:txBody>
                  <a:tcPr/>
                </a:tc>
                <a:extLst>
                  <a:ext uri="{0D108BD9-81ED-4DB2-BD59-A6C34878D82A}">
                    <a16:rowId xmlns:a16="http://schemas.microsoft.com/office/drawing/2014/main" val="1766561431"/>
                  </a:ext>
                </a:extLst>
              </a:tr>
              <a:tr h="201117">
                <a:tc>
                  <a:txBody>
                    <a:bodyPr/>
                    <a:lstStyle/>
                    <a:p>
                      <a:pPr>
                        <a:lnSpc>
                          <a:spcPct val="107000"/>
                        </a:lnSpc>
                        <a:spcAft>
                          <a:spcPts val="800"/>
                        </a:spcAft>
                      </a:pPr>
                      <a:r>
                        <a:rPr lang="de-DE" sz="1100" spc="35">
                          <a:effectLst/>
                        </a:rPr>
                        <a:t>7 – 8 Uhr</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spc="35">
                          <a:effectLst/>
                        </a:rPr>
                        <a:t>Frühdienst in der Krippe</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2075570878"/>
                  </a:ext>
                </a:extLst>
              </a:tr>
              <a:tr h="1189945">
                <a:tc>
                  <a:txBody>
                    <a:bodyPr/>
                    <a:lstStyle/>
                    <a:p>
                      <a:pPr>
                        <a:lnSpc>
                          <a:spcPct val="107000"/>
                        </a:lnSpc>
                        <a:spcAft>
                          <a:spcPts val="800"/>
                        </a:spcAft>
                      </a:pPr>
                      <a:r>
                        <a:rPr lang="de-DE" sz="1100" spc="35" dirty="0">
                          <a:effectLst/>
                        </a:rPr>
                        <a:t>Ab 8 – 16:00 Uhr</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spc="35">
                          <a:effectLst/>
                        </a:rPr>
                        <a:t>Öffnung der Bildungsräume</a:t>
                      </a:r>
                      <a:endParaRPr lang="de-DE" sz="1000">
                        <a:effectLst/>
                      </a:endParaRPr>
                    </a:p>
                    <a:p>
                      <a:pPr>
                        <a:lnSpc>
                          <a:spcPct val="107000"/>
                        </a:lnSpc>
                        <a:spcAft>
                          <a:spcPts val="800"/>
                        </a:spcAft>
                      </a:pPr>
                      <a:r>
                        <a:rPr lang="de-DE" sz="1100" spc="35">
                          <a:effectLst/>
                        </a:rPr>
                        <a:t>Ankommen, Kinder werden begrüßt</a:t>
                      </a:r>
                      <a:endParaRPr lang="de-DE" sz="1000">
                        <a:effectLst/>
                      </a:endParaRPr>
                    </a:p>
                    <a:p>
                      <a:pPr>
                        <a:lnSpc>
                          <a:spcPct val="107000"/>
                        </a:lnSpc>
                        <a:spcAft>
                          <a:spcPts val="800"/>
                        </a:spcAft>
                      </a:pPr>
                      <a:r>
                        <a:rPr lang="de-DE" sz="1100" spc="35">
                          <a:effectLst/>
                        </a:rPr>
                        <a:t>Freispiel</a:t>
                      </a:r>
                      <a:endParaRPr lang="de-DE" sz="1000">
                        <a:effectLst/>
                      </a:endParaRPr>
                    </a:p>
                    <a:p>
                      <a:pPr>
                        <a:lnSpc>
                          <a:spcPct val="107000"/>
                        </a:lnSpc>
                        <a:spcAft>
                          <a:spcPts val="800"/>
                        </a:spcAft>
                      </a:pPr>
                      <a:r>
                        <a:rPr lang="de-DE" sz="1100" spc="35">
                          <a:effectLst/>
                        </a:rPr>
                        <a:t>Frühstückszeit</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2303474087"/>
                  </a:ext>
                </a:extLst>
              </a:tr>
              <a:tr h="201117">
                <a:tc>
                  <a:txBody>
                    <a:bodyPr/>
                    <a:lstStyle/>
                    <a:p>
                      <a:pPr>
                        <a:lnSpc>
                          <a:spcPct val="107000"/>
                        </a:lnSpc>
                        <a:spcAft>
                          <a:spcPts val="800"/>
                        </a:spcAft>
                      </a:pPr>
                      <a:r>
                        <a:rPr lang="de-DE" sz="1100" spc="35">
                          <a:effectLst/>
                        </a:rPr>
                        <a:t> 8:45 Uhr</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spc="35" dirty="0">
                          <a:effectLst/>
                        </a:rPr>
                        <a:t>freier Morgenkreis </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697309273"/>
                  </a:ext>
                </a:extLst>
              </a:tr>
              <a:tr h="530727">
                <a:tc>
                  <a:txBody>
                    <a:bodyPr/>
                    <a:lstStyle/>
                    <a:p>
                      <a:pPr>
                        <a:lnSpc>
                          <a:spcPct val="107000"/>
                        </a:lnSpc>
                        <a:spcAft>
                          <a:spcPts val="800"/>
                        </a:spcAft>
                      </a:pPr>
                      <a:r>
                        <a:rPr lang="de-DE" sz="1100" spc="35" dirty="0">
                          <a:effectLst/>
                        </a:rPr>
                        <a:t>11:30 – 13 Uhr</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spc="35">
                          <a:effectLst/>
                        </a:rPr>
                        <a:t>Mittagsessenszeit</a:t>
                      </a:r>
                      <a:endParaRPr lang="de-DE" sz="1000">
                        <a:effectLst/>
                      </a:endParaRPr>
                    </a:p>
                    <a:p>
                      <a:pPr>
                        <a:lnSpc>
                          <a:spcPct val="107000"/>
                        </a:lnSpc>
                        <a:spcAft>
                          <a:spcPts val="800"/>
                        </a:spcAft>
                      </a:pPr>
                      <a:r>
                        <a:rPr lang="de-DE" sz="1100" spc="35">
                          <a:effectLst/>
                        </a:rPr>
                        <a:t> </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1873890988"/>
                  </a:ext>
                </a:extLst>
              </a:tr>
              <a:tr h="201117">
                <a:tc>
                  <a:txBody>
                    <a:bodyPr/>
                    <a:lstStyle/>
                    <a:p>
                      <a:pPr>
                        <a:lnSpc>
                          <a:spcPct val="107000"/>
                        </a:lnSpc>
                        <a:spcAft>
                          <a:spcPts val="800"/>
                        </a:spcAft>
                      </a:pPr>
                      <a:r>
                        <a:rPr lang="de-DE" sz="1100" spc="35">
                          <a:effectLst/>
                        </a:rPr>
                        <a:t>13 Uhr</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spc="35">
                          <a:effectLst/>
                        </a:rPr>
                        <a:t>Abholzeit</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692825031"/>
                  </a:ext>
                </a:extLst>
              </a:tr>
              <a:tr h="530727">
                <a:tc>
                  <a:txBody>
                    <a:bodyPr/>
                    <a:lstStyle/>
                    <a:p>
                      <a:pPr>
                        <a:lnSpc>
                          <a:spcPct val="107000"/>
                        </a:lnSpc>
                        <a:spcAft>
                          <a:spcPts val="800"/>
                        </a:spcAft>
                      </a:pPr>
                      <a:r>
                        <a:rPr lang="de-DE" sz="1100" spc="35" dirty="0">
                          <a:effectLst/>
                        </a:rPr>
                        <a:t>14:15 – 15 Uhr</a:t>
                      </a:r>
                      <a:endParaRPr lang="de-DE" sz="1000" dirty="0">
                        <a:effectLst/>
                      </a:endParaRPr>
                    </a:p>
                    <a:p>
                      <a:pPr>
                        <a:lnSpc>
                          <a:spcPct val="107000"/>
                        </a:lnSpc>
                        <a:spcAft>
                          <a:spcPts val="800"/>
                        </a:spcAft>
                      </a:pPr>
                      <a:r>
                        <a:rPr lang="de-DE" sz="1100" spc="35" dirty="0">
                          <a:effectLst/>
                        </a:rPr>
                        <a:t>Freitags 13:30 – 14:45 Uhr</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spc="35">
                          <a:effectLst/>
                        </a:rPr>
                        <a:t>Teezeit</a:t>
                      </a:r>
                      <a:endParaRPr lang="de-DE" sz="1000">
                        <a:effectLst/>
                      </a:endParaRPr>
                    </a:p>
                    <a:p>
                      <a:pPr>
                        <a:lnSpc>
                          <a:spcPct val="107000"/>
                        </a:lnSpc>
                        <a:spcAft>
                          <a:spcPts val="800"/>
                        </a:spcAft>
                      </a:pPr>
                      <a:r>
                        <a:rPr lang="de-DE" sz="1100" spc="35">
                          <a:effectLst/>
                        </a:rPr>
                        <a:t>Teezeit</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1652473530"/>
                  </a:ext>
                </a:extLst>
              </a:tr>
              <a:tr h="201117">
                <a:tc>
                  <a:txBody>
                    <a:bodyPr/>
                    <a:lstStyle/>
                    <a:p>
                      <a:pPr>
                        <a:lnSpc>
                          <a:spcPct val="107000"/>
                        </a:lnSpc>
                        <a:spcAft>
                          <a:spcPts val="800"/>
                        </a:spcAft>
                      </a:pPr>
                      <a:r>
                        <a:rPr lang="de-DE" sz="1100" spc="35" dirty="0">
                          <a:effectLst/>
                        </a:rPr>
                        <a:t>Bis 16:00 und Freitags bis 15 Uhr</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spc="35" dirty="0">
                          <a:effectLst/>
                        </a:rPr>
                        <a:t>Abholzeit</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1382224513"/>
                  </a:ext>
                </a:extLst>
              </a:tr>
            </a:tbl>
          </a:graphicData>
        </a:graphic>
      </p:graphicFrame>
      <p:sp>
        <p:nvSpPr>
          <p:cNvPr id="4" name="Inhaltsplatzhalter 3">
            <a:extLst>
              <a:ext uri="{FF2B5EF4-FFF2-40B4-BE49-F238E27FC236}">
                <a16:creationId xmlns:a16="http://schemas.microsoft.com/office/drawing/2014/main" id="{6DEA7D8B-691E-B38A-E69C-BCFB4DEADC60}"/>
              </a:ext>
            </a:extLst>
          </p:cNvPr>
          <p:cNvSpPr>
            <a:spLocks noGrp="1"/>
          </p:cNvSpPr>
          <p:nvPr>
            <p:ph sz="half" idx="2"/>
          </p:nvPr>
        </p:nvSpPr>
        <p:spPr>
          <a:xfrm>
            <a:off x="6172200" y="172017"/>
            <a:ext cx="5181600" cy="6004946"/>
          </a:xfrm>
        </p:spPr>
        <p:txBody>
          <a:bodyPr>
            <a:normAutofit/>
          </a:bodyPr>
          <a:lstStyle/>
          <a:p>
            <a:pPr marL="0" indent="0">
              <a:lnSpc>
                <a:spcPct val="107000"/>
              </a:lnSpc>
              <a:spcAft>
                <a:spcPts val="800"/>
              </a:spcAft>
              <a:buNone/>
            </a:pPr>
            <a:endParaRPr lang="de-DE"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dirty="0">
                <a:effectLst/>
                <a:latin typeface="Arial" panose="020B0604020202020204" pitchFamily="34" charset="0"/>
                <a:ea typeface="Calibri" panose="020F0502020204030204" pitchFamily="34" charset="0"/>
                <a:cs typeface="Arial" panose="020B0604020202020204" pitchFamily="34" charset="0"/>
              </a:rPr>
              <a:t>Rituale in der Bildungseinrichtung</a:t>
            </a:r>
            <a:endParaRPr lang="de-DE" sz="14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endParaRPr lang="de-DE"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Das Ankommen am Morgen und Essenssituationen /Frühstück, Mittagessen und Teezeit) sind immer wiederkehrende Ereignisse im Tagesablauf der Kinder die den Tag in Etappen einteilen, die ein Anfang und ein Ende haben.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Ruhephasen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solidFill>
                  <a:srgbClr val="222222"/>
                </a:solidFill>
                <a:effectLst/>
                <a:latin typeface="Arial" panose="020B0604020202020204" pitchFamily="34" charset="0"/>
                <a:ea typeface="Calibri" panose="020F0502020204030204" pitchFamily="34" charset="0"/>
                <a:cs typeface="Arial" panose="020B0604020202020204" pitchFamily="34" charset="0"/>
              </a:rPr>
              <a:t>Rückzugsmöglichkeiten, die Kinder individuell nutzen können, geben ihnen die Möglichkeit, sich selbstbestimmt den Tag über dann zurückzuziehen, wann sie es möchten. Das hilft ihnen, ihr Körperempfinden bewusst wahrzunehmen und ihm eigenverantwortlich Rechnung zu tragen. Eine wichtige Lektion im achtsamen Umgang mit sich selbst.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Kinder finden in ihrem Tagesgeschehen überall ihre Ruhephasen.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9" name="Textfeld 8">
            <a:extLst>
              <a:ext uri="{FF2B5EF4-FFF2-40B4-BE49-F238E27FC236}">
                <a16:creationId xmlns:a16="http://schemas.microsoft.com/office/drawing/2014/main" id="{62C12AA5-00EF-D47F-259F-40B685B44358}"/>
              </a:ext>
            </a:extLst>
          </p:cNvPr>
          <p:cNvSpPr txBox="1"/>
          <p:nvPr/>
        </p:nvSpPr>
        <p:spPr>
          <a:xfrm>
            <a:off x="712961" y="3784349"/>
            <a:ext cx="5306839" cy="1866601"/>
          </a:xfrm>
          <a:prstGeom prst="rect">
            <a:avLst/>
          </a:prstGeom>
          <a:noFill/>
        </p:spPr>
        <p:txBody>
          <a:bodyPr wrap="square">
            <a:spAutoFit/>
          </a:bodyPr>
          <a:lstStyle/>
          <a:p>
            <a:pPr>
              <a:lnSpc>
                <a:spcPct val="107000"/>
              </a:lnSpc>
              <a:spcAft>
                <a:spcPts val="800"/>
              </a:spcAft>
            </a:pPr>
            <a:r>
              <a:rPr lang="de-DE"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Dieser typische Tagesverlauf soll lediglich verdeutlichen, dass </a:t>
            </a:r>
            <a:r>
              <a:rPr lang="de-DE"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die Kinder auch bei dem Konzept der offenen Arbeit nicht allein gelassen werden und sie grundlegende Strukturen einhalten müssen</a:t>
            </a:r>
            <a:r>
              <a:rPr lang="de-DE"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a:t>
            </a:r>
            <a:endParaRPr lang="de-DE"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de-DE" sz="1600" dirty="0">
                <a:effectLst/>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endParaRPr lang="de-DE"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26111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a:extLst>
              <a:ext uri="{FF2B5EF4-FFF2-40B4-BE49-F238E27FC236}">
                <a16:creationId xmlns:a16="http://schemas.microsoft.com/office/drawing/2014/main" id="{3D17A22F-D250-036A-DC40-81B6F3F7AAEF}"/>
              </a:ext>
            </a:extLst>
          </p:cNvPr>
          <p:cNvGraphicFramePr>
            <a:graphicFrameLocks noGrp="1"/>
          </p:cNvGraphicFramePr>
          <p:nvPr>
            <p:ph sz="half" idx="1"/>
            <p:extLst>
              <p:ext uri="{D42A27DB-BD31-4B8C-83A1-F6EECF244321}">
                <p14:modId xmlns:p14="http://schemas.microsoft.com/office/powerpoint/2010/main" val="1525927949"/>
              </p:ext>
            </p:extLst>
          </p:nvPr>
        </p:nvGraphicFramePr>
        <p:xfrm>
          <a:off x="838200" y="1466661"/>
          <a:ext cx="5181600" cy="3283773"/>
        </p:xfrm>
        <a:graphic>
          <a:graphicData uri="http://schemas.openxmlformats.org/drawingml/2006/table">
            <a:tbl>
              <a:tblPr firstRow="1" firstCol="1" bandRow="1">
                <a:tableStyleId>{5C22544A-7EE6-4342-B048-85BDC9FD1C3A}</a:tableStyleId>
              </a:tblPr>
              <a:tblGrid>
                <a:gridCol w="2590800">
                  <a:extLst>
                    <a:ext uri="{9D8B030D-6E8A-4147-A177-3AD203B41FA5}">
                      <a16:colId xmlns:a16="http://schemas.microsoft.com/office/drawing/2014/main" val="805679007"/>
                    </a:ext>
                  </a:extLst>
                </a:gridCol>
                <a:gridCol w="2590800">
                  <a:extLst>
                    <a:ext uri="{9D8B030D-6E8A-4147-A177-3AD203B41FA5}">
                      <a16:colId xmlns:a16="http://schemas.microsoft.com/office/drawing/2014/main" val="3201147117"/>
                    </a:ext>
                  </a:extLst>
                </a:gridCol>
              </a:tblGrid>
              <a:tr h="600089">
                <a:tc>
                  <a:txBody>
                    <a:bodyPr/>
                    <a:lstStyle/>
                    <a:p>
                      <a:pPr>
                        <a:lnSpc>
                          <a:spcPct val="107000"/>
                        </a:lnSpc>
                        <a:spcAft>
                          <a:spcPts val="800"/>
                        </a:spcAft>
                      </a:pPr>
                      <a:r>
                        <a:rPr lang="de-DE" sz="1100">
                          <a:effectLst/>
                        </a:rPr>
                        <a:t>Rollenspielraum</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a:effectLst/>
                        </a:rPr>
                        <a:t>Ruhige Gesellschaftsspiele, Hörspiele werden angehört</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3522816014"/>
                  </a:ext>
                </a:extLst>
              </a:tr>
              <a:tr h="600089">
                <a:tc>
                  <a:txBody>
                    <a:bodyPr/>
                    <a:lstStyle/>
                    <a:p>
                      <a:pPr>
                        <a:lnSpc>
                          <a:spcPct val="107000"/>
                        </a:lnSpc>
                        <a:spcAft>
                          <a:spcPts val="800"/>
                        </a:spcAft>
                      </a:pPr>
                      <a:r>
                        <a:rPr lang="de-DE" sz="1100" dirty="0">
                          <a:effectLst/>
                        </a:rPr>
                        <a:t>Bücherei</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a:effectLst/>
                        </a:rPr>
                        <a:t>Bücher werden vorgelesen oder angeschaut, Puzzeln</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1674351383"/>
                  </a:ext>
                </a:extLst>
              </a:tr>
              <a:tr h="239323">
                <a:tc>
                  <a:txBody>
                    <a:bodyPr/>
                    <a:lstStyle/>
                    <a:p>
                      <a:pPr>
                        <a:lnSpc>
                          <a:spcPct val="107000"/>
                        </a:lnSpc>
                        <a:spcAft>
                          <a:spcPts val="800"/>
                        </a:spcAft>
                      </a:pPr>
                      <a:r>
                        <a:rPr lang="de-DE" sz="1100" dirty="0">
                          <a:effectLst/>
                        </a:rPr>
                        <a:t>Bauraum</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dirty="0">
                          <a:effectLst/>
                        </a:rPr>
                        <a:t>Bauen mit verschiedenen Materialien etc.</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2235697892"/>
                  </a:ext>
                </a:extLst>
              </a:tr>
              <a:tr h="600089">
                <a:tc>
                  <a:txBody>
                    <a:bodyPr/>
                    <a:lstStyle/>
                    <a:p>
                      <a:pPr>
                        <a:lnSpc>
                          <a:spcPct val="107000"/>
                        </a:lnSpc>
                        <a:spcAft>
                          <a:spcPts val="800"/>
                        </a:spcAft>
                      </a:pPr>
                      <a:r>
                        <a:rPr lang="de-DE" sz="1100">
                          <a:effectLst/>
                        </a:rPr>
                        <a:t>Kreativraum</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dirty="0">
                          <a:effectLst/>
                        </a:rPr>
                        <a:t>Malen an den Staffeleien, auf dem Tisch oder auf dem Fußboden, Weben etc.</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308895805"/>
                  </a:ext>
                </a:extLst>
              </a:tr>
              <a:tr h="293256">
                <a:tc>
                  <a:txBody>
                    <a:bodyPr/>
                    <a:lstStyle/>
                    <a:p>
                      <a:pPr>
                        <a:lnSpc>
                          <a:spcPct val="107000"/>
                        </a:lnSpc>
                        <a:spcAft>
                          <a:spcPts val="800"/>
                        </a:spcAft>
                      </a:pPr>
                      <a:r>
                        <a:rPr lang="de-DE" sz="1100">
                          <a:effectLst/>
                        </a:rPr>
                        <a:t>Bewegungsraum</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dirty="0">
                          <a:effectLst/>
                        </a:rPr>
                        <a:t>Rückzugshöhlen, freitags Yoga, Morgenkreise , toben etc.</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626404376"/>
                  </a:ext>
                </a:extLst>
              </a:tr>
              <a:tr h="293256">
                <a:tc>
                  <a:txBody>
                    <a:bodyPr/>
                    <a:lstStyle/>
                    <a:p>
                      <a:pPr>
                        <a:lnSpc>
                          <a:spcPct val="107000"/>
                        </a:lnSpc>
                        <a:spcAft>
                          <a:spcPts val="800"/>
                        </a:spcAft>
                      </a:pPr>
                      <a:r>
                        <a:rPr lang="de-DE" sz="1100">
                          <a:effectLst/>
                        </a:rPr>
                        <a:t>Garten</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a:effectLst/>
                        </a:rPr>
                        <a:t>Im Sandkasten oder auf der Schaukel</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131116675"/>
                  </a:ext>
                </a:extLst>
              </a:tr>
              <a:tr h="600089">
                <a:tc>
                  <a:txBody>
                    <a:bodyPr/>
                    <a:lstStyle/>
                    <a:p>
                      <a:pPr>
                        <a:lnSpc>
                          <a:spcPct val="107000"/>
                        </a:lnSpc>
                        <a:spcAft>
                          <a:spcPts val="800"/>
                        </a:spcAft>
                      </a:pPr>
                      <a:r>
                        <a:rPr lang="de-DE" sz="1100">
                          <a:effectLst/>
                        </a:rPr>
                        <a:t>Mensa</a:t>
                      </a:r>
                      <a:endParaRPr lang="de-DE" sz="100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tc>
                  <a:txBody>
                    <a:bodyPr/>
                    <a:lstStyle/>
                    <a:p>
                      <a:pPr>
                        <a:lnSpc>
                          <a:spcPct val="107000"/>
                        </a:lnSpc>
                        <a:spcAft>
                          <a:spcPts val="800"/>
                        </a:spcAft>
                      </a:pPr>
                      <a:r>
                        <a:rPr lang="de-DE" sz="1100" dirty="0">
                          <a:effectLst/>
                        </a:rPr>
                        <a:t>In Ruhe essen/ dies ist auch bei einem „rollenden“ Mittagessen gegeben.</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1754" marR="61754" marT="0" marB="0"/>
                </a:tc>
                <a:extLst>
                  <a:ext uri="{0D108BD9-81ED-4DB2-BD59-A6C34878D82A}">
                    <a16:rowId xmlns:a16="http://schemas.microsoft.com/office/drawing/2014/main" val="3360893621"/>
                  </a:ext>
                </a:extLst>
              </a:tr>
            </a:tbl>
          </a:graphicData>
        </a:graphic>
      </p:graphicFrame>
      <p:sp>
        <p:nvSpPr>
          <p:cNvPr id="4" name="Inhaltsplatzhalter 3">
            <a:extLst>
              <a:ext uri="{FF2B5EF4-FFF2-40B4-BE49-F238E27FC236}">
                <a16:creationId xmlns:a16="http://schemas.microsoft.com/office/drawing/2014/main" id="{EE24E16A-28A0-F4F4-BA2B-CE40113777E9}"/>
              </a:ext>
            </a:extLst>
          </p:cNvPr>
          <p:cNvSpPr>
            <a:spLocks noGrp="1"/>
          </p:cNvSpPr>
          <p:nvPr>
            <p:ph sz="half" idx="2"/>
          </p:nvPr>
        </p:nvSpPr>
        <p:spPr>
          <a:xfrm>
            <a:off x="6172200" y="334978"/>
            <a:ext cx="5181600" cy="6319319"/>
          </a:xfrm>
        </p:spPr>
        <p:txBody>
          <a:bodyPr>
            <a:normAutofit/>
          </a:bodyPr>
          <a:lstStyle/>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Orientierungstafel</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Neben unserer Rezeption im Eingangsbereich befindet sich ein großes Whiteboard. Dies dient den Kindern als Orientierungspunkt. Dort können sie erkennen welcher Bildungsraum geöffnet ist und welche päd. Fachkraft sie in diesem Bildungsraum begleitet. Ebenfalls dient das Whiteboard als Wochenplan. Die Kinder und Sie als Eltern können daraus ersehen, welche Themen in den Morgenkreisen bearbeitet wurden und was sonst so los ist.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Offenheit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Wir wollen „dicke Luft“ vermeiden, daher wenden Sie sich direkt an uns, wenn es Anregungen, Probleme oder Beschwerden gibt. Lassen Sie keine Whats-App- Gruppen heiß laufen.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Genauso freut sich das Team über konstruktive Kritik, Lob und Anerkennung!</a:t>
            </a:r>
            <a:endParaRPr lang="de-DE" sz="17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7" name="Textfeld 6">
            <a:extLst>
              <a:ext uri="{FF2B5EF4-FFF2-40B4-BE49-F238E27FC236}">
                <a16:creationId xmlns:a16="http://schemas.microsoft.com/office/drawing/2014/main" id="{45C20657-75A5-4A59-A830-D28BB35622BB}"/>
              </a:ext>
            </a:extLst>
          </p:cNvPr>
          <p:cNvSpPr txBox="1"/>
          <p:nvPr/>
        </p:nvSpPr>
        <p:spPr>
          <a:xfrm>
            <a:off x="838200" y="5017182"/>
            <a:ext cx="5252519" cy="1287212"/>
          </a:xfrm>
          <a:prstGeom prst="rect">
            <a:avLst/>
          </a:prstGeom>
          <a:noFill/>
        </p:spPr>
        <p:txBody>
          <a:bodyPr wrap="square">
            <a:spAutoFit/>
          </a:bodyPr>
          <a:lstStyle/>
          <a:p>
            <a:pPr>
              <a:lnSpc>
                <a:spcPct val="107000"/>
              </a:lnSpc>
              <a:spcAft>
                <a:spcPts val="800"/>
              </a:spcAft>
            </a:pPr>
            <a:r>
              <a:rPr lang="de-DE" sz="1400" dirty="0">
                <a:effectLst/>
                <a:latin typeface="Arial" panose="020B0604020202020204" pitchFamily="34" charset="0"/>
                <a:ea typeface="Calibri" panose="020F0502020204030204" pitchFamily="34" charset="0"/>
                <a:cs typeface="Arial" panose="020B0604020202020204" pitchFamily="34" charset="0"/>
              </a:rPr>
              <a:t>Literatur:</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lvl="0"/>
            <a:r>
              <a:rPr lang="de-DE" sz="1400" dirty="0">
                <a:effectLst/>
                <a:latin typeface="Calibri" panose="020F0502020204030204" pitchFamily="34" charset="0"/>
                <a:ea typeface="Calibri" panose="020F0502020204030204" pitchFamily="34" charset="0"/>
                <a:cs typeface="Arial" panose="020B0604020202020204" pitchFamily="34" charset="0"/>
              </a:rPr>
              <a:t>Kindergarten heute </a:t>
            </a:r>
          </a:p>
          <a:p>
            <a:pPr marL="457200"/>
            <a:r>
              <a:rPr lang="de-DE" sz="1400" dirty="0">
                <a:effectLst/>
                <a:latin typeface="Calibri" panose="020F0502020204030204" pitchFamily="34" charset="0"/>
                <a:ea typeface="Calibri" panose="020F0502020204030204" pitchFamily="34" charset="0"/>
                <a:cs typeface="Arial" panose="020B0604020202020204" pitchFamily="34" charset="0"/>
              </a:rPr>
              <a:t> </a:t>
            </a:r>
          </a:p>
          <a:p>
            <a:r>
              <a:rPr lang="de-DE" sz="1400" dirty="0">
                <a:effectLst/>
                <a:latin typeface="Calibri" panose="020F0502020204030204" pitchFamily="34" charset="0"/>
                <a:ea typeface="Calibri" panose="020F0502020204030204" pitchFamily="34" charset="0"/>
                <a:cs typeface="Arial" panose="020B0604020202020204" pitchFamily="34" charset="0"/>
              </a:rPr>
              <a:t>Offene Arbeit in Theorie und Praxis</a:t>
            </a:r>
          </a:p>
          <a:p>
            <a:r>
              <a:rPr lang="de-DE" sz="1400" dirty="0">
                <a:effectLst/>
                <a:latin typeface="Calibri" panose="020F0502020204030204" pitchFamily="34" charset="0"/>
                <a:ea typeface="Calibri" panose="020F0502020204030204" pitchFamily="34" charset="0"/>
                <a:cs typeface="Arial" panose="020B0604020202020204" pitchFamily="34" charset="0"/>
              </a:rPr>
              <a:t> </a:t>
            </a:r>
          </a:p>
        </p:txBody>
      </p:sp>
      <p:pic>
        <p:nvPicPr>
          <p:cNvPr id="8" name="Bild 3" descr="Ein Bild, das Text enthält.&#10;&#10;Automatisch generierte Beschreibung">
            <a:extLst>
              <a:ext uri="{FF2B5EF4-FFF2-40B4-BE49-F238E27FC236}">
                <a16:creationId xmlns:a16="http://schemas.microsoft.com/office/drawing/2014/main" id="{A854447C-EE2E-CC41-D838-4E040F1529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53433" y="5660788"/>
            <a:ext cx="1324610" cy="938530"/>
          </a:xfrm>
          <a:prstGeom prst="rect">
            <a:avLst/>
          </a:prstGeom>
          <a:noFill/>
          <a:ln>
            <a:noFill/>
          </a:ln>
        </p:spPr>
      </p:pic>
    </p:spTree>
    <p:extLst>
      <p:ext uri="{BB962C8B-B14F-4D97-AF65-F5344CB8AC3E}">
        <p14:creationId xmlns:p14="http://schemas.microsoft.com/office/powerpoint/2010/main" val="2198806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CD2FBB8-0110-AF2A-C037-8CA8DD74DD8B}"/>
              </a:ext>
            </a:extLst>
          </p:cNvPr>
          <p:cNvSpPr>
            <a:spLocks noGrp="1"/>
          </p:cNvSpPr>
          <p:nvPr>
            <p:ph sz="half" idx="1"/>
          </p:nvPr>
        </p:nvSpPr>
        <p:spPr>
          <a:xfrm>
            <a:off x="838200" y="280657"/>
            <a:ext cx="5181600" cy="5896306"/>
          </a:xfrm>
        </p:spPr>
        <p:txBody>
          <a:bodyPr>
            <a:normAutofit/>
          </a:bodyPr>
          <a:lstStyle/>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Praktikanten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Neben Auszubildenden haben auch Praktikanten die Möglichkeit einen Einblick in unsere Einrichtung zu gewinnen. In der Regel stellen sich die Praktikanten über einen Aushang an dem Whiteboard im Eingang vor.</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Portfolio</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Das Team dokumentiert die Kindergartenzeit anhand eines Portfolio- Ordners. Hierzu benötigt jedes Kind einen breiten </a:t>
            </a:r>
            <a:r>
              <a:rPr lang="de-DE" sz="1400" b="1" dirty="0">
                <a:effectLst/>
                <a:latin typeface="Arial" panose="020B0604020202020204" pitchFamily="34" charset="0"/>
                <a:ea typeface="Calibri" panose="020F0502020204030204" pitchFamily="34" charset="0"/>
                <a:cs typeface="Arial" panose="020B0604020202020204" pitchFamily="34" charset="0"/>
              </a:rPr>
              <a:t>weißen</a:t>
            </a:r>
            <a:r>
              <a:rPr lang="de-DE" sz="1400" dirty="0">
                <a:effectLst/>
                <a:latin typeface="Arial" panose="020B0604020202020204" pitchFamily="34" charset="0"/>
                <a:ea typeface="Calibri" panose="020F0502020204030204" pitchFamily="34" charset="0"/>
                <a:cs typeface="Arial" panose="020B0604020202020204" pitchFamily="34" charset="0"/>
              </a:rPr>
              <a:t> Aktenordner gefüllt mit 50 Klarsichthüllen. Bitte achten Sie auf die Qualität der Ordner und Hüllen, da die Kinder jeden Tag die Möglichkeit haben ihren Ordner anzusehen.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de-DE" dirty="0"/>
          </a:p>
        </p:txBody>
      </p:sp>
      <p:sp>
        <p:nvSpPr>
          <p:cNvPr id="4" name="Inhaltsplatzhalter 3">
            <a:extLst>
              <a:ext uri="{FF2B5EF4-FFF2-40B4-BE49-F238E27FC236}">
                <a16:creationId xmlns:a16="http://schemas.microsoft.com/office/drawing/2014/main" id="{1054EB44-B543-047D-277D-C155F66B7B8D}"/>
              </a:ext>
            </a:extLst>
          </p:cNvPr>
          <p:cNvSpPr>
            <a:spLocks noGrp="1"/>
          </p:cNvSpPr>
          <p:nvPr>
            <p:ph sz="half" idx="2"/>
          </p:nvPr>
        </p:nvSpPr>
        <p:spPr>
          <a:xfrm>
            <a:off x="6172200" y="280657"/>
            <a:ext cx="5181600" cy="5896306"/>
          </a:xfrm>
        </p:spPr>
        <p:txBody>
          <a:bodyPr>
            <a:normAutofit/>
          </a:bodyPr>
          <a:lstStyle/>
          <a:p>
            <a:pPr marL="0" indent="0">
              <a:lnSpc>
                <a:spcPct val="107000"/>
              </a:lnSpc>
              <a:spcAft>
                <a:spcPts val="800"/>
              </a:spcAft>
              <a:buNone/>
            </a:pPr>
            <a:r>
              <a:rPr lang="de-DE" sz="1400" b="1" dirty="0">
                <a:effectLst/>
                <a:latin typeface="Arial" panose="020B0604020202020204" pitchFamily="34" charset="0"/>
                <a:ea typeface="Calibri" panose="020F0502020204030204" pitchFamily="34" charset="0"/>
                <a:cs typeface="Arial" panose="020B0604020202020204" pitchFamily="34" charset="0"/>
              </a:rPr>
              <a:t>Q</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Quatsch machen</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Auch wenn es bei uns viele regeln gibt, gibt es auch zeit zum Ausgelassen sein und zum Quatsch machen, und das gilt nicht nur für die Kinder </a:t>
            </a:r>
            <a:r>
              <a:rPr lang="de-DE" sz="1400" dirty="0">
                <a:effectLst/>
                <a:latin typeface="Segoe UI Emoji" panose="020B0502040204020203" pitchFamily="34" charset="0"/>
                <a:ea typeface="Calibri" panose="020F0502020204030204" pitchFamily="34" charset="0"/>
                <a:cs typeface="Arial" panose="020B0604020202020204" pitchFamily="34" charset="0"/>
                <a:sym typeface="Segoe UI Emoji" panose="020B0502040204020203" pitchFamily="34" charset="0"/>
              </a:rPr>
              <a:t>😉</a:t>
            </a:r>
            <a:r>
              <a:rPr lang="de-DE" sz="1400" dirty="0">
                <a:effectLst/>
                <a:latin typeface="Arial" panose="020B0604020202020204" pitchFamily="34" charset="0"/>
                <a:ea typeface="Calibri" panose="020F0502020204030204" pitchFamily="34" charset="0"/>
                <a:cs typeface="Arial" panose="020B0604020202020204" pitchFamily="34" charset="0"/>
              </a:rPr>
              <a: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 </a:t>
            </a:r>
            <a:r>
              <a:rPr lang="de-DE" sz="1400" b="1" dirty="0">
                <a:effectLst/>
                <a:latin typeface="Arial" panose="020B0604020202020204" pitchFamily="34" charset="0"/>
                <a:ea typeface="Calibri" panose="020F0502020204030204" pitchFamily="34" charset="0"/>
                <a:cs typeface="Arial" panose="020B0604020202020204" pitchFamily="34" charset="0"/>
              </a:rPr>
              <a:t>R</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Regenkleidung</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Um auch bei Regen rausgehen zu könne, benötigt Ihr Kind jederzeit eine Regenjacke, Matschhose und Gummistiefel in der Einrichtung. Bitte alles mit Namen gekennzeichnet!</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4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pic>
        <p:nvPicPr>
          <p:cNvPr id="5" name="Grafik 4" descr="Ein Bild, das Schuhwerk, Plastik, orange enthält.&#10;&#10;KI-generierte Inhalte können fehlerhaft sein.">
            <a:extLst>
              <a:ext uri="{FF2B5EF4-FFF2-40B4-BE49-F238E27FC236}">
                <a16:creationId xmlns:a16="http://schemas.microsoft.com/office/drawing/2014/main" id="{A65B76C6-A43F-D605-7E69-ECDCD71248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190" y="4662535"/>
            <a:ext cx="1757362" cy="1757362"/>
          </a:xfrm>
          <a:prstGeom prst="rect">
            <a:avLst/>
          </a:prstGeom>
        </p:spPr>
      </p:pic>
      <p:pic>
        <p:nvPicPr>
          <p:cNvPr id="7" name="Grafik 6" descr="Ein Bild, das Gepäck und Koffer, Tasche, Rucksack enthält.&#10;&#10;KI-generierte Inhalte können fehlerhaft sein.">
            <a:extLst>
              <a:ext uri="{FF2B5EF4-FFF2-40B4-BE49-F238E27FC236}">
                <a16:creationId xmlns:a16="http://schemas.microsoft.com/office/drawing/2014/main" id="{E8442EA6-2C21-43C2-8669-9A3A58EEB4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7033" y="4327557"/>
            <a:ext cx="1641980" cy="1693988"/>
          </a:xfrm>
          <a:prstGeom prst="rect">
            <a:avLst/>
          </a:prstGeom>
        </p:spPr>
      </p:pic>
    </p:spTree>
    <p:extLst>
      <p:ext uri="{BB962C8B-B14F-4D97-AF65-F5344CB8AC3E}">
        <p14:creationId xmlns:p14="http://schemas.microsoft.com/office/powerpoint/2010/main" val="3884267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4C6C2A-2607-F6E7-AAE2-7DA08F54CEFF}"/>
              </a:ext>
            </a:extLst>
          </p:cNvPr>
          <p:cNvSpPr>
            <a:spLocks noGrp="1"/>
          </p:cNvSpPr>
          <p:nvPr>
            <p:ph sz="half" idx="1"/>
          </p:nvPr>
        </p:nvSpPr>
        <p:spPr>
          <a:xfrm>
            <a:off x="448901" y="307818"/>
            <a:ext cx="5181600" cy="5869145"/>
          </a:xfrm>
        </p:spPr>
        <p:txBody>
          <a:bodyPr>
            <a:normAutofit fontScale="25000" lnSpcReduction="20000"/>
          </a:bodyPr>
          <a:lstStyle/>
          <a:p>
            <a:pPr marL="0" indent="0">
              <a:lnSpc>
                <a:spcPct val="107000"/>
              </a:lnSpc>
              <a:spcAft>
                <a:spcPts val="800"/>
              </a:spcAft>
              <a:buNone/>
            </a:pPr>
            <a:r>
              <a:rPr lang="de-DE" sz="4800" b="1" u="sng" dirty="0">
                <a:effectLst/>
                <a:latin typeface="Arial" panose="020B0604020202020204" pitchFamily="34" charset="0"/>
                <a:ea typeface="Calibri" panose="020F0502020204030204" pitchFamily="34" charset="0"/>
                <a:cs typeface="Arial" panose="020B0604020202020204" pitchFamily="34" charset="0"/>
              </a:rPr>
              <a:t>Religionspädagogik</a:t>
            </a:r>
            <a:endParaRPr lang="de-DE" sz="48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Wir gestalten und feiern die Feste im Kirchenjahr mit den Kindern. Wir vernetzen uns weiterhin mit der Gemeinde vor Ort. Ein Studientag im Jahr ist ausschließlich für die Religionspädagogik vorgesehen.</a:t>
            </a: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p>
          <a:p>
            <a:pPr marL="0" indent="0">
              <a:lnSpc>
                <a:spcPct val="107000"/>
              </a:lnSpc>
              <a:spcAft>
                <a:spcPts val="800"/>
              </a:spcAft>
              <a:buNone/>
            </a:pPr>
            <a:r>
              <a:rPr lang="de-DE" sz="4800" b="1" u="sng" dirty="0">
                <a:effectLst/>
                <a:latin typeface="Arial" panose="020B0604020202020204" pitchFamily="34" charset="0"/>
                <a:ea typeface="Calibri" panose="020F0502020204030204" pitchFamily="34" charset="0"/>
                <a:cs typeface="Arial" panose="020B0604020202020204" pitchFamily="34" charset="0"/>
              </a:rPr>
              <a:t>Regeln</a:t>
            </a:r>
            <a:endParaRPr lang="de-DE" sz="48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Regeln sind für Kinder notwendig und sie geben ihnen, genau wie Rituale, Orientierung und Sicherheit im Tagesablauf. Regeln werden besprochen und auf deren Einhaltung wird Wert gelegt.</a:t>
            </a:r>
          </a:p>
          <a:p>
            <a:endParaRPr lang="de-DE" dirty="0"/>
          </a:p>
        </p:txBody>
      </p:sp>
      <p:sp>
        <p:nvSpPr>
          <p:cNvPr id="4" name="Inhaltsplatzhalter 3">
            <a:extLst>
              <a:ext uri="{FF2B5EF4-FFF2-40B4-BE49-F238E27FC236}">
                <a16:creationId xmlns:a16="http://schemas.microsoft.com/office/drawing/2014/main" id="{462356A9-B129-BBE0-7F4A-6E70FEE3208C}"/>
              </a:ext>
            </a:extLst>
          </p:cNvPr>
          <p:cNvSpPr>
            <a:spLocks noGrp="1"/>
          </p:cNvSpPr>
          <p:nvPr>
            <p:ph sz="half" idx="2"/>
          </p:nvPr>
        </p:nvSpPr>
        <p:spPr>
          <a:xfrm>
            <a:off x="6172200" y="307818"/>
            <a:ext cx="5181600" cy="5869145"/>
          </a:xfrm>
        </p:spPr>
        <p:txBody>
          <a:bodyPr>
            <a:normAutofit fontScale="25000" lnSpcReduction="20000"/>
          </a:bodyPr>
          <a:lstStyle/>
          <a:p>
            <a:pPr marL="0" indent="0">
              <a:lnSpc>
                <a:spcPct val="107000"/>
              </a:lnSpc>
              <a:spcAft>
                <a:spcPts val="800"/>
              </a:spcAft>
              <a:buNone/>
            </a:pPr>
            <a:r>
              <a:rPr lang="de-DE" sz="4800" b="1" dirty="0">
                <a:effectLst/>
                <a:latin typeface="Arial" panose="020B0604020202020204" pitchFamily="34" charset="0"/>
                <a:ea typeface="Calibri" panose="020F0502020204030204" pitchFamily="34" charset="0"/>
                <a:cs typeface="Arial" panose="020B0604020202020204" pitchFamily="34" charset="0"/>
              </a:rPr>
              <a:t>S</a:t>
            </a:r>
            <a:endParaRPr lang="de-DE" sz="48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b="1" u="sng" dirty="0">
                <a:effectLst/>
                <a:latin typeface="Arial" panose="020B0604020202020204" pitchFamily="34" charset="0"/>
                <a:ea typeface="Calibri" panose="020F0502020204030204" pitchFamily="34" charset="0"/>
                <a:cs typeface="Arial" panose="020B0604020202020204" pitchFamily="34" charset="0"/>
              </a:rPr>
              <a:t>Singkreis</a:t>
            </a:r>
            <a:endParaRPr lang="de-DE" sz="48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Jeden Donnerstag wird den Kindern und den Krippenkindern gemeinsam ein Singkreis angeboten. Dort werden z.B.  neue Lieder vorgestellt, zur Jahreszeit Lieder gesungen und evtl. mit Instrumenten begleitet.</a:t>
            </a: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Dieser Kreis ist für die Kinderverpflichtend, da dort auch wichtige dinge besprochen werden. Es soll langsam eine Kinderkonferenz </a:t>
            </a:r>
            <a:r>
              <a:rPr lang="de-DE" sz="4800" dirty="0" err="1">
                <a:effectLst/>
                <a:latin typeface="Arial" panose="020B0604020202020204" pitchFamily="34" charset="0"/>
                <a:ea typeface="Calibri" panose="020F0502020204030204" pitchFamily="34" charset="0"/>
                <a:cs typeface="Arial" panose="020B0604020202020204" pitchFamily="34" charset="0"/>
              </a:rPr>
              <a:t>enstehen</a:t>
            </a:r>
            <a:r>
              <a:rPr lang="de-DE" sz="4800" dirty="0">
                <a:effectLst/>
                <a:latin typeface="Arial" panose="020B0604020202020204" pitchFamily="34" charset="0"/>
                <a:ea typeface="Calibri" panose="020F0502020204030204" pitchFamily="34" charset="0"/>
                <a:cs typeface="Arial" panose="020B0604020202020204" pitchFamily="34" charset="0"/>
              </a:rPr>
              <a:t>……</a:t>
            </a: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p>
          <a:p>
            <a:pPr marL="0" indent="0">
              <a:lnSpc>
                <a:spcPct val="107000"/>
              </a:lnSpc>
              <a:spcAft>
                <a:spcPts val="800"/>
              </a:spcAft>
              <a:buNone/>
            </a:pPr>
            <a:endParaRPr lang="de-DE" sz="4800" b="1" u="sng" dirty="0">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b="1" u="sng" dirty="0">
                <a:effectLst/>
                <a:latin typeface="Arial" panose="020B0604020202020204" pitchFamily="34" charset="0"/>
                <a:ea typeface="Calibri" panose="020F0502020204030204" pitchFamily="34" charset="0"/>
                <a:cs typeface="Arial" panose="020B0604020202020204" pitchFamily="34" charset="0"/>
              </a:rPr>
              <a:t>Spaziergänge</a:t>
            </a:r>
            <a:endParaRPr lang="de-DE" sz="48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Wir gehen regelmäßig mit den Kindern spazieren. Hier müssen wir uns besonders auf unsere angehenden Schulkinder verlassen können. Es nehmen sich immer zwei Kinder an die Hand. Beim Spazieren üben wir auch die Verkehrserziehung (Verkehrszeichen, Verkehrsregeln).</a:t>
            </a:r>
            <a:r>
              <a:rPr lang="de-DE" sz="4800" dirty="0">
                <a:latin typeface="Arial" panose="020B0604020202020204" pitchFamily="34" charset="0"/>
                <a:ea typeface="Calibri" panose="020F0502020204030204" pitchFamily="34" charset="0"/>
                <a:cs typeface="Arial" panose="020B0604020202020204" pitchFamily="34" charset="0"/>
              </a:rPr>
              <a:t>Ob Spaziergänge stattfinden können, ist gekoppelt an den </a:t>
            </a:r>
            <a:r>
              <a:rPr lang="de-DE" sz="4800" dirty="0" err="1">
                <a:latin typeface="Arial" panose="020B0604020202020204" pitchFamily="34" charset="0"/>
                <a:ea typeface="Calibri" panose="020F0502020204030204" pitchFamily="34" charset="0"/>
                <a:cs typeface="Arial" panose="020B0604020202020204" pitchFamily="34" charset="0"/>
              </a:rPr>
              <a:t>Fachkraftkindschlüssel</a:t>
            </a:r>
            <a:r>
              <a:rPr lang="de-DE" sz="4800" dirty="0">
                <a:latin typeface="Arial" panose="020B0604020202020204" pitchFamily="34" charset="0"/>
                <a:ea typeface="Calibri" panose="020F0502020204030204" pitchFamily="34" charset="0"/>
                <a:cs typeface="Arial" panose="020B0604020202020204" pitchFamily="34" charset="0"/>
              </a:rPr>
              <a:t> und die Situation im Haus.</a:t>
            </a:r>
            <a:endParaRPr lang="de-DE" sz="48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p>
          <a:p>
            <a:pPr marL="0" indent="0">
              <a:lnSpc>
                <a:spcPct val="107000"/>
              </a:lnSpc>
              <a:spcAft>
                <a:spcPts val="800"/>
              </a:spcAft>
              <a:buNone/>
            </a:pPr>
            <a:r>
              <a:rPr lang="de-DE" sz="4800" b="1" u="sng" dirty="0">
                <a:effectLst/>
                <a:latin typeface="Arial" panose="020B0604020202020204" pitchFamily="34" charset="0"/>
                <a:ea typeface="Calibri" panose="020F0502020204030204" pitchFamily="34" charset="0"/>
                <a:cs typeface="Arial" panose="020B0604020202020204" pitchFamily="34" charset="0"/>
              </a:rPr>
              <a:t>Schulkind Gruppe</a:t>
            </a:r>
            <a:endParaRPr lang="de-DE" sz="48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Die Schulkind Gruppe bildet sich immer aus den Kindern, die im nächsten Jahr zur Schule kommen. Diese wählen sich einen eigenen Namen aus. So dass die Gruppe immer anders heißen wird.</a:t>
            </a: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Wir werden verschiedene Arten von „Schulkind Arbeit“ ausprobieren, bis wir das Richtige für uns gefunden haben.</a:t>
            </a:r>
          </a:p>
          <a:p>
            <a:endParaRPr lang="de-DE" dirty="0"/>
          </a:p>
        </p:txBody>
      </p:sp>
      <p:pic>
        <p:nvPicPr>
          <p:cNvPr id="5" name="Bild 13" descr="Bilder – Noten | Gratis Vektoren, Fotos und PSDs">
            <a:extLst>
              <a:ext uri="{FF2B5EF4-FFF2-40B4-BE49-F238E27FC236}">
                <a16:creationId xmlns:a16="http://schemas.microsoft.com/office/drawing/2014/main" id="{47813B88-CE4F-5584-035A-3D80C69FF9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37745" y="2432049"/>
            <a:ext cx="1276985" cy="697230"/>
          </a:xfrm>
          <a:prstGeom prst="rect">
            <a:avLst/>
          </a:prstGeom>
          <a:noFill/>
          <a:ln>
            <a:noFill/>
          </a:ln>
        </p:spPr>
      </p:pic>
    </p:spTree>
    <p:extLst>
      <p:ext uri="{BB962C8B-B14F-4D97-AF65-F5344CB8AC3E}">
        <p14:creationId xmlns:p14="http://schemas.microsoft.com/office/powerpoint/2010/main" val="3419059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E63F882-0180-2438-190C-615BDD2151CF}"/>
              </a:ext>
            </a:extLst>
          </p:cNvPr>
          <p:cNvSpPr>
            <a:spLocks noGrp="1"/>
          </p:cNvSpPr>
          <p:nvPr>
            <p:ph sz="half" idx="1"/>
          </p:nvPr>
        </p:nvSpPr>
        <p:spPr>
          <a:xfrm>
            <a:off x="838200" y="108642"/>
            <a:ext cx="5181600" cy="6068321"/>
          </a:xfrm>
        </p:spPr>
        <p:txBody>
          <a:bodyPr>
            <a:normAutofit fontScale="62500" lnSpcReduction="20000"/>
          </a:bodyPr>
          <a:lstStyle/>
          <a:p>
            <a:pPr marL="0" indent="0">
              <a:lnSpc>
                <a:spcPct val="107000"/>
              </a:lnSpc>
              <a:spcAft>
                <a:spcPts val="800"/>
              </a:spcAft>
              <a:buNone/>
            </a:pPr>
            <a:r>
              <a:rPr lang="de-DE" sz="1900" b="1" u="sng" dirty="0">
                <a:effectLst/>
                <a:latin typeface="Arial" panose="020B0604020202020204" pitchFamily="34" charset="0"/>
                <a:ea typeface="Calibri" panose="020F0502020204030204" pitchFamily="34" charset="0"/>
                <a:cs typeface="Arial" panose="020B0604020202020204" pitchFamily="34" charset="0"/>
              </a:rPr>
              <a:t>Sonnencreme</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dirty="0">
                <a:effectLst/>
                <a:latin typeface="Arial" panose="020B0604020202020204" pitchFamily="34" charset="0"/>
                <a:ea typeface="Calibri" panose="020F0502020204030204" pitchFamily="34" charset="0"/>
                <a:cs typeface="Arial" panose="020B0604020202020204" pitchFamily="34" charset="0"/>
              </a:rPr>
              <a:t>Bitte cremen Sie Ihr Kind morgens vor dem Kindergarten mit Sonnencreme ein. Die Ganztagskinder werden nach dem Mittagessen von den päd. Fachkräften noch einmal nachgecremt. Dazu benutzen wir die Sonnencrem vom Haus. (Vordruck beachten).</a:t>
            </a:r>
          </a:p>
          <a:p>
            <a:pPr marL="0" indent="0">
              <a:lnSpc>
                <a:spcPct val="107000"/>
              </a:lnSpc>
              <a:spcAft>
                <a:spcPts val="800"/>
              </a:spcAft>
              <a:buNone/>
            </a:pPr>
            <a:r>
              <a:rPr lang="de-DE" sz="1900" dirty="0">
                <a:latin typeface="Arial" panose="020B0604020202020204" pitchFamily="34" charset="0"/>
                <a:ea typeface="Calibri" panose="020F0502020204030204" pitchFamily="34" charset="0"/>
                <a:cs typeface="Arial" panose="020B0604020202020204" pitchFamily="34" charset="0"/>
              </a:rPr>
              <a:t>Falls Ihr Kind eine Unverträglichkeit hat, teilen Sie uns dies bitte mit. </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9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9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9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dirty="0">
                <a:effectLst/>
                <a:latin typeface="Arial" panose="020B0604020202020204" pitchFamily="34" charset="0"/>
                <a:ea typeface="Calibri" panose="020F0502020204030204" pitchFamily="34" charset="0"/>
                <a:cs typeface="Arial" panose="020B0604020202020204" pitchFamily="34" charset="0"/>
              </a:rPr>
              <a:t> </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b="1" u="sng" dirty="0">
                <a:effectLst/>
                <a:latin typeface="Arial" panose="020B0604020202020204" pitchFamily="34" charset="0"/>
                <a:ea typeface="Calibri" panose="020F0502020204030204" pitchFamily="34" charset="0"/>
                <a:cs typeface="Arial" panose="020B0604020202020204" pitchFamily="34" charset="0"/>
              </a:rPr>
              <a:t>Schmuck</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dirty="0">
                <a:effectLst/>
                <a:latin typeface="Arial" panose="020B0604020202020204" pitchFamily="34" charset="0"/>
                <a:ea typeface="Calibri" panose="020F0502020204030204" pitchFamily="34" charset="0"/>
                <a:cs typeface="Arial" panose="020B0604020202020204" pitchFamily="34" charset="0"/>
              </a:rPr>
              <a:t>Wir bitten Sie, Ihrem Kind keinen Schmuck anzuziehen (Unfallgefahr).</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25654A50-E267-6FCE-D05F-8003D1C9818D}"/>
              </a:ext>
            </a:extLst>
          </p:cNvPr>
          <p:cNvSpPr>
            <a:spLocks noGrp="1"/>
          </p:cNvSpPr>
          <p:nvPr>
            <p:ph sz="half" idx="2"/>
          </p:nvPr>
        </p:nvSpPr>
        <p:spPr>
          <a:xfrm>
            <a:off x="6172200" y="108642"/>
            <a:ext cx="5181600" cy="6068321"/>
          </a:xfrm>
        </p:spPr>
        <p:txBody>
          <a:bodyPr>
            <a:normAutofit fontScale="62500" lnSpcReduction="20000"/>
          </a:bodyPr>
          <a:lstStyle/>
          <a:p>
            <a:pPr marL="0" indent="0">
              <a:lnSpc>
                <a:spcPct val="107000"/>
              </a:lnSpc>
              <a:spcAft>
                <a:spcPts val="800"/>
              </a:spcAft>
              <a:buNone/>
            </a:pPr>
            <a:r>
              <a:rPr lang="de-DE" sz="1900" b="1" dirty="0">
                <a:effectLst/>
                <a:latin typeface="Arial" panose="020B0604020202020204" pitchFamily="34" charset="0"/>
                <a:ea typeface="Calibri" panose="020F0502020204030204" pitchFamily="34" charset="0"/>
                <a:cs typeface="Arial" panose="020B0604020202020204" pitchFamily="34" charset="0"/>
              </a:rPr>
              <a:t>T</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b="1" u="sng" dirty="0">
                <a:effectLst/>
                <a:latin typeface="Arial" panose="020B0604020202020204" pitchFamily="34" charset="0"/>
                <a:ea typeface="Calibri" panose="020F0502020204030204" pitchFamily="34" charset="0"/>
                <a:cs typeface="Arial" panose="020B0604020202020204" pitchFamily="34" charset="0"/>
              </a:rPr>
              <a:t>Taschentücher</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dirty="0">
                <a:effectLst/>
                <a:latin typeface="Arial" panose="020B0604020202020204" pitchFamily="34" charset="0"/>
                <a:ea typeface="Calibri" panose="020F0502020204030204" pitchFamily="34" charset="0"/>
                <a:cs typeface="Arial" panose="020B0604020202020204" pitchFamily="34" charset="0"/>
              </a:rPr>
              <a:t>Der Bedarf an Taschentüchern im Kindergartenalltag ist enorm. Daher sammeln wir von Zeit zu Zeit Taschentücher ein. Dazu machen wir einen Aushang. Besonders in den Wintermonaten haben wir durch viele Schnupfnasen einen hohen Verbrauch. </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dirty="0">
                <a:effectLst/>
                <a:latin typeface="Arial" panose="020B0604020202020204" pitchFamily="34" charset="0"/>
                <a:ea typeface="Calibri" panose="020F0502020204030204" pitchFamily="34" charset="0"/>
                <a:cs typeface="Arial" panose="020B0604020202020204" pitchFamily="34" charset="0"/>
              </a:rPr>
              <a:t> </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b="1" u="sng" dirty="0">
                <a:effectLst/>
                <a:latin typeface="Arial" panose="020B0604020202020204" pitchFamily="34" charset="0"/>
                <a:ea typeface="Calibri" panose="020F0502020204030204" pitchFamily="34" charset="0"/>
                <a:cs typeface="Arial" panose="020B0604020202020204" pitchFamily="34" charset="0"/>
              </a:rPr>
              <a:t>Teezeit</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dirty="0">
                <a:effectLst/>
                <a:latin typeface="Arial" panose="020B0604020202020204" pitchFamily="34" charset="0"/>
                <a:ea typeface="Calibri" panose="020F0502020204030204" pitchFamily="34" charset="0"/>
                <a:cs typeface="Arial" panose="020B0604020202020204" pitchFamily="34" charset="0"/>
              </a:rPr>
              <a:t>Mo. – Do. findet die Teezeit um 14:15 Uhr – 15:00 Uhr statt, freitags </a:t>
            </a:r>
            <a:r>
              <a:rPr lang="de-DE" sz="1900">
                <a:effectLst/>
                <a:latin typeface="Arial" panose="020B0604020202020204" pitchFamily="34" charset="0"/>
                <a:ea typeface="Calibri" panose="020F0502020204030204" pitchFamily="34" charset="0"/>
                <a:cs typeface="Arial" panose="020B0604020202020204" pitchFamily="34" charset="0"/>
              </a:rPr>
              <a:t>von 13:30 </a:t>
            </a:r>
            <a:r>
              <a:rPr lang="de-DE" sz="1900" dirty="0">
                <a:effectLst/>
                <a:latin typeface="Arial" panose="020B0604020202020204" pitchFamily="34" charset="0"/>
                <a:ea typeface="Calibri" panose="020F0502020204030204" pitchFamily="34" charset="0"/>
                <a:cs typeface="Arial" panose="020B0604020202020204" pitchFamily="34" charset="0"/>
              </a:rPr>
              <a:t>Uhr – 14:30 Uhr. Hier wird das mitgebrachte Obst und Gemüse angeboten. Evtl. auch mal ein Keks oder Zwieback oder etwas das vom Mittagessen übriggeblieben ist (Pizza).</a:t>
            </a:r>
          </a:p>
          <a:p>
            <a:pPr marL="0" indent="0">
              <a:lnSpc>
                <a:spcPct val="107000"/>
              </a:lnSpc>
              <a:spcAft>
                <a:spcPts val="800"/>
              </a:spcAft>
              <a:buNone/>
            </a:pPr>
            <a:r>
              <a:rPr lang="de-DE" sz="1900" b="1" u="sng" dirty="0">
                <a:effectLst/>
                <a:latin typeface="Arial" panose="020B0604020202020204" pitchFamily="34" charset="0"/>
                <a:ea typeface="Calibri" panose="020F0502020204030204" pitchFamily="34" charset="0"/>
                <a:cs typeface="Arial" panose="020B0604020202020204" pitchFamily="34" charset="0"/>
              </a:rPr>
              <a:t>Trinken</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dirty="0">
                <a:effectLst/>
                <a:latin typeface="Arial" panose="020B0604020202020204" pitchFamily="34" charset="0"/>
                <a:ea typeface="Calibri" panose="020F0502020204030204" pitchFamily="34" charset="0"/>
                <a:cs typeface="Arial" panose="020B0604020202020204" pitchFamily="34" charset="0"/>
              </a:rPr>
              <a:t>Trinken ist sehr wichtig. Den Kindern steht den ganzen Tag die Trinkstation im Flur zur Verfügung. </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dirty="0">
                <a:effectLst/>
                <a:latin typeface="Arial" panose="020B0604020202020204" pitchFamily="34" charset="0"/>
                <a:ea typeface="Calibri" panose="020F0502020204030204" pitchFamily="34" charset="0"/>
                <a:cs typeface="Arial" panose="020B0604020202020204" pitchFamily="34" charset="0"/>
              </a:rPr>
              <a:t> </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b="1" u="sng" dirty="0">
                <a:effectLst/>
                <a:latin typeface="Arial" panose="020B0604020202020204" pitchFamily="34" charset="0"/>
                <a:ea typeface="Calibri" panose="020F0502020204030204" pitchFamily="34" charset="0"/>
                <a:cs typeface="Arial" panose="020B0604020202020204" pitchFamily="34" charset="0"/>
              </a:rPr>
              <a:t>Tore/Tür (Eingang)</a:t>
            </a:r>
            <a:endParaRPr lang="de-DE" sz="19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900" dirty="0">
                <a:effectLst/>
                <a:latin typeface="Arial" panose="020B0604020202020204" pitchFamily="34" charset="0"/>
                <a:ea typeface="Calibri" panose="020F0502020204030204" pitchFamily="34" charset="0"/>
                <a:cs typeface="Arial" panose="020B0604020202020204" pitchFamily="34" charset="0"/>
              </a:rPr>
              <a:t>Die Tore und die Tür müssen immer geschlossen bleiben. Bitte achten Sie darauf. </a:t>
            </a:r>
            <a:r>
              <a:rPr lang="de-DE" sz="1900" dirty="0">
                <a:solidFill>
                  <a:srgbClr val="FF0000"/>
                </a:solidFill>
                <a:effectLst/>
                <a:latin typeface="Arial" panose="020B0604020202020204" pitchFamily="34" charset="0"/>
                <a:ea typeface="Calibri" panose="020F0502020204030204" pitchFamily="34" charset="0"/>
                <a:cs typeface="Arial" panose="020B0604020202020204" pitchFamily="34" charset="0"/>
              </a:rPr>
              <a:t>Die Tore und die Eingangstür werden aus Schutz für die Kinder nur von Erwachsenen geöffnet! Auch die </a:t>
            </a:r>
            <a:r>
              <a:rPr lang="de-DE" sz="1900" dirty="0">
                <a:solidFill>
                  <a:srgbClr val="FF0000"/>
                </a:solidFill>
                <a:latin typeface="Arial" panose="020B0604020202020204" pitchFamily="34" charset="0"/>
                <a:ea typeface="Calibri" panose="020F0502020204030204" pitchFamily="34" charset="0"/>
                <a:cs typeface="Arial" panose="020B0604020202020204" pitchFamily="34" charset="0"/>
              </a:rPr>
              <a:t>T</a:t>
            </a:r>
            <a:r>
              <a:rPr lang="de-DE" sz="1900" dirty="0">
                <a:solidFill>
                  <a:srgbClr val="FF0000"/>
                </a:solidFill>
                <a:effectLst/>
                <a:latin typeface="Arial" panose="020B0604020202020204" pitchFamily="34" charset="0"/>
                <a:ea typeface="Calibri" panose="020F0502020204030204" pitchFamily="34" charset="0"/>
                <a:cs typeface="Arial" panose="020B0604020202020204" pitchFamily="34" charset="0"/>
              </a:rPr>
              <a:t>astenkombination an der Eingangstür wird ausschließlich von Erwachsenen eingegeben</a:t>
            </a:r>
            <a:endParaRPr lang="de-DE" sz="19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de-DE"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endParaRPr lang="de-DE"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Bild 15" descr="Ein Bild, das Text enthält.&#10;&#10;Automatisch generierte Beschreibung">
            <a:extLst>
              <a:ext uri="{FF2B5EF4-FFF2-40B4-BE49-F238E27FC236}">
                <a16:creationId xmlns:a16="http://schemas.microsoft.com/office/drawing/2014/main" id="{530350F2-26A8-5BA2-AB83-A8C6B752B3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6721" y="2005205"/>
            <a:ext cx="666323" cy="666323"/>
          </a:xfrm>
          <a:prstGeom prst="rect">
            <a:avLst/>
          </a:prstGeom>
          <a:noFill/>
          <a:ln>
            <a:noFill/>
          </a:ln>
        </p:spPr>
      </p:pic>
      <p:pic>
        <p:nvPicPr>
          <p:cNvPr id="6" name="Bild 17" descr="Ein Bild, das Text, Schild, draußen, ClipArt enthält.&#10;&#10;Automatisch generierte Beschreibung">
            <a:extLst>
              <a:ext uri="{FF2B5EF4-FFF2-40B4-BE49-F238E27FC236}">
                <a16:creationId xmlns:a16="http://schemas.microsoft.com/office/drawing/2014/main" id="{F72EE73C-23ED-BC5D-146E-FDAC0458CF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90765" y="4698748"/>
            <a:ext cx="802279" cy="802279"/>
          </a:xfrm>
          <a:prstGeom prst="rect">
            <a:avLst/>
          </a:prstGeom>
          <a:noFill/>
          <a:ln>
            <a:noFill/>
          </a:ln>
        </p:spPr>
      </p:pic>
    </p:spTree>
    <p:extLst>
      <p:ext uri="{BB962C8B-B14F-4D97-AF65-F5344CB8AC3E}">
        <p14:creationId xmlns:p14="http://schemas.microsoft.com/office/powerpoint/2010/main" val="2522024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EF63F70-A497-75AA-AA4F-3D905100B5DF}"/>
              </a:ext>
            </a:extLst>
          </p:cNvPr>
          <p:cNvSpPr>
            <a:spLocks noGrp="1"/>
          </p:cNvSpPr>
          <p:nvPr>
            <p:ph sz="half" idx="1"/>
          </p:nvPr>
        </p:nvSpPr>
        <p:spPr>
          <a:xfrm>
            <a:off x="838200" y="144855"/>
            <a:ext cx="5181600" cy="6032108"/>
          </a:xfrm>
        </p:spPr>
        <p:txBody>
          <a:bodyPr>
            <a:normAutofit/>
          </a:bodyPr>
          <a:lstStyle/>
          <a:p>
            <a:pPr marL="0" indent="0">
              <a:lnSpc>
                <a:spcPct val="107000"/>
              </a:lnSpc>
              <a:spcAft>
                <a:spcPts val="800"/>
              </a:spcAft>
              <a:buNone/>
            </a:pPr>
            <a:r>
              <a:rPr lang="de-DE" sz="1500" b="1" dirty="0">
                <a:effectLst/>
                <a:latin typeface="Arial" panose="020B0604020202020204" pitchFamily="34" charset="0"/>
                <a:ea typeface="Calibri" panose="020F0502020204030204" pitchFamily="34" charset="0"/>
                <a:cs typeface="Arial" panose="020B0604020202020204" pitchFamily="34" charset="0"/>
              </a:rPr>
              <a:t>U</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Urlaub</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Der Kindergarten macht Urlaub: drei Wochen im Sommer und zwischen Weihnachten und Neujahr. Schließzeiten werden rechtzeitig bekannt gegeben.</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dirty="0">
                <a:effectLst/>
                <a:latin typeface="Arial" panose="020B0604020202020204" pitchFamily="34" charset="0"/>
                <a:ea typeface="Calibri" panose="020F0502020204030204" pitchFamily="34" charset="0"/>
                <a:cs typeface="Arial" panose="020B0604020202020204" pitchFamily="34" charset="0"/>
              </a:rPr>
              <a:t>W</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b="1" u="sng" dirty="0">
                <a:effectLst/>
                <a:latin typeface="Arial" panose="020B0604020202020204" pitchFamily="34" charset="0"/>
                <a:ea typeface="Calibri" panose="020F0502020204030204" pitchFamily="34" charset="0"/>
                <a:cs typeface="Arial" panose="020B0604020202020204" pitchFamily="34" charset="0"/>
              </a:rPr>
              <a:t>Wunschgericht</a:t>
            </a:r>
            <a:endParaRPr lang="de-DE" sz="15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500" dirty="0">
                <a:effectLst/>
                <a:latin typeface="Arial" panose="020B0604020202020204" pitchFamily="34" charset="0"/>
                <a:ea typeface="Calibri" panose="020F0502020204030204" pitchFamily="34" charset="0"/>
                <a:cs typeface="Arial" panose="020B0604020202020204" pitchFamily="34" charset="0"/>
              </a:rPr>
              <a:t>Einmal in der Woche findet das Flaschendrehen statt. Durch das Flaschendrehen, wird ermittelt, welches Kind sich als nächstes das Wunschgericht wünschen darf. Dieses Gericht ist durch einen besonderen Bilderrahmen am Speiseplan gekennzeichnet. Wenn es möglich ist, darf das Kind bei der Zubereitung seines Gerichtes helfen.</a:t>
            </a:r>
          </a:p>
          <a:p>
            <a:pPr>
              <a:lnSpc>
                <a:spcPct val="107000"/>
              </a:lnSpc>
              <a:spcAft>
                <a:spcPts val="800"/>
              </a:spcAft>
            </a:pPr>
            <a:endParaRPr lang="de-DE" sz="15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66C61CFD-30E8-DCC1-60B5-63D7744372F3}"/>
              </a:ext>
            </a:extLst>
          </p:cNvPr>
          <p:cNvSpPr>
            <a:spLocks noGrp="1"/>
          </p:cNvSpPr>
          <p:nvPr>
            <p:ph sz="half" idx="2"/>
          </p:nvPr>
        </p:nvSpPr>
        <p:spPr>
          <a:xfrm>
            <a:off x="6172200" y="144855"/>
            <a:ext cx="5181600" cy="6032108"/>
          </a:xfrm>
        </p:spPr>
        <p:txBody>
          <a:bodyPr>
            <a:normAutofit/>
          </a:bodyPr>
          <a:lstStyle/>
          <a:p>
            <a:pPr marL="0" indent="0">
              <a:lnSpc>
                <a:spcPct val="107000"/>
              </a:lnSpc>
              <a:spcAft>
                <a:spcPts val="800"/>
              </a:spcAft>
              <a:buNone/>
            </a:pPr>
            <a:r>
              <a:rPr lang="de-DE" sz="1400" b="1" dirty="0">
                <a:effectLst/>
                <a:latin typeface="Arial" panose="020B0604020202020204" pitchFamily="34" charset="0"/>
                <a:ea typeface="Calibri" panose="020F0502020204030204" pitchFamily="34" charset="0"/>
                <a:cs typeface="Arial" panose="020B0604020202020204" pitchFamily="34" charset="0"/>
              </a:rPr>
              <a:t>Y</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Yoga</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Am Freitag wird Kindern von einer dafür ausgebildeten päd. Fachkraft Kinderyoga angeboten. Dies Angebot ist freiwillig.</a:t>
            </a:r>
            <a:endParaRPr lang="de-DE" sz="1400" dirty="0">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endParaRPr lang="de-DE" sz="1400" b="1"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endParaRPr lang="de-DE" sz="1400" b="1"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endParaRPr lang="de-DE" sz="1400" b="1" dirty="0">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dirty="0">
                <a:effectLst/>
                <a:latin typeface="Arial" panose="020B0604020202020204" pitchFamily="34" charset="0"/>
                <a:ea typeface="Calibri" panose="020F0502020204030204" pitchFamily="34" charset="0"/>
                <a:cs typeface="Arial" panose="020B0604020202020204" pitchFamily="34" charset="0"/>
              </a:rPr>
              <a:t>Z</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b="1" u="sng" dirty="0">
                <a:effectLst/>
                <a:latin typeface="Arial" panose="020B0604020202020204" pitchFamily="34" charset="0"/>
                <a:ea typeface="Calibri" panose="020F0502020204030204" pitchFamily="34" charset="0"/>
                <a:cs typeface="Arial" panose="020B0604020202020204" pitchFamily="34" charset="0"/>
              </a:rPr>
              <a:t>Zahnprophylaxe </a:t>
            </a:r>
            <a:endParaRPr lang="de-DE" sz="14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400" dirty="0">
                <a:effectLst/>
                <a:latin typeface="Arial" panose="020B0604020202020204" pitchFamily="34" charset="0"/>
                <a:ea typeface="Calibri" panose="020F0502020204030204" pitchFamily="34" charset="0"/>
                <a:cs typeface="Arial" panose="020B0604020202020204" pitchFamily="34" charset="0"/>
              </a:rPr>
              <a:t>Einmal im Jahr kommt die </a:t>
            </a:r>
            <a:r>
              <a:rPr lang="de-DE" sz="1400" dirty="0" err="1">
                <a:effectLst/>
                <a:latin typeface="Arial" panose="020B0604020202020204" pitchFamily="34" charset="0"/>
                <a:ea typeface="Calibri" panose="020F0502020204030204" pitchFamily="34" charset="0"/>
                <a:cs typeface="Arial" panose="020B0604020202020204" pitchFamily="34" charset="0"/>
              </a:rPr>
              <a:t>Zahnprohylaxe</a:t>
            </a:r>
            <a:r>
              <a:rPr lang="de-DE" sz="1400" dirty="0">
                <a:effectLst/>
                <a:latin typeface="Arial" panose="020B0604020202020204" pitchFamily="34" charset="0"/>
                <a:ea typeface="Calibri" panose="020F0502020204030204" pitchFamily="34" charset="0"/>
                <a:cs typeface="Arial" panose="020B0604020202020204" pitchFamily="34" charset="0"/>
              </a:rPr>
              <a:t>, die mit den Kindern gesunde Ernährung und das richtige Zähneputzen thematisiert und übt.</a:t>
            </a:r>
            <a:endParaRPr lang="de-DE"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Bild 2" descr="Ein Bild, das ClipArt enthält.&#10;&#10;Automatisch generierte Beschreibung">
            <a:extLst>
              <a:ext uri="{FF2B5EF4-FFF2-40B4-BE49-F238E27FC236}">
                <a16:creationId xmlns:a16="http://schemas.microsoft.com/office/drawing/2014/main" id="{EB709402-0B6A-CBC5-9C1B-AF92C67CCE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48675" y="4705840"/>
            <a:ext cx="1341120" cy="1158240"/>
          </a:xfrm>
          <a:prstGeom prst="rect">
            <a:avLst/>
          </a:prstGeom>
          <a:noFill/>
          <a:ln>
            <a:noFill/>
          </a:ln>
        </p:spPr>
      </p:pic>
      <p:pic>
        <p:nvPicPr>
          <p:cNvPr id="2" name="Bild 20" descr="Ein Bild, das ClipArt enthält.&#10;&#10;Automatisch generierte Beschreibung">
            <a:extLst>
              <a:ext uri="{FF2B5EF4-FFF2-40B4-BE49-F238E27FC236}">
                <a16:creationId xmlns:a16="http://schemas.microsoft.com/office/drawing/2014/main" id="{D8C2EA98-5A84-9B5A-7A57-FC9252CB8A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7839" y="2160501"/>
            <a:ext cx="1248846" cy="1000408"/>
          </a:xfrm>
          <a:prstGeom prst="rect">
            <a:avLst/>
          </a:prstGeom>
          <a:noFill/>
          <a:ln>
            <a:noFill/>
          </a:ln>
        </p:spPr>
      </p:pic>
    </p:spTree>
    <p:extLst>
      <p:ext uri="{BB962C8B-B14F-4D97-AF65-F5344CB8AC3E}">
        <p14:creationId xmlns:p14="http://schemas.microsoft.com/office/powerpoint/2010/main" val="129434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748684D-2FC6-CBE5-79BD-4DB257D54980}"/>
              </a:ext>
            </a:extLst>
          </p:cNvPr>
          <p:cNvSpPr>
            <a:spLocks noGrp="1"/>
          </p:cNvSpPr>
          <p:nvPr>
            <p:ph sz="half" idx="1"/>
          </p:nvPr>
        </p:nvSpPr>
        <p:spPr>
          <a:xfrm>
            <a:off x="865360" y="371192"/>
            <a:ext cx="5181600" cy="5805771"/>
          </a:xfrm>
        </p:spPr>
        <p:txBody>
          <a:bodyPr>
            <a:normAutofit fontScale="25000" lnSpcReduction="20000"/>
          </a:bodyPr>
          <a:lstStyle/>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Hiermit betätige ich/wir, dass ich /wir das Kindertagesstätten- Abc erhalten und zur Kenntnis genommen habe/n.</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Name________________________________________________________</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Datum/ Unterschrift________________________________________________________</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Bitte geben Sie dies Blatt unterschrieben im Büro ab.</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4800" dirty="0">
                <a:effectLst/>
                <a:latin typeface="Arial" panose="020B0604020202020204" pitchFamily="34" charset="0"/>
                <a:ea typeface="Calibri" panose="020F0502020204030204" pitchFamily="34" charset="0"/>
                <a:cs typeface="Arial" panose="020B0604020202020204" pitchFamily="34" charset="0"/>
              </a:rPr>
              <a:t> </a:t>
            </a:r>
            <a:endParaRPr lang="de-DE" sz="4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cs typeface="Arial" panose="020B0604020202020204" pitchFamily="34" charset="0"/>
              </a:rPr>
              <a: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a:p>
            <a:endParaRPr lang="de-DE" dirty="0"/>
          </a:p>
        </p:txBody>
      </p:sp>
      <p:sp>
        <p:nvSpPr>
          <p:cNvPr id="4" name="Inhaltsplatzhalter 3">
            <a:extLst>
              <a:ext uri="{FF2B5EF4-FFF2-40B4-BE49-F238E27FC236}">
                <a16:creationId xmlns:a16="http://schemas.microsoft.com/office/drawing/2014/main" id="{07B8BCA9-5CFF-7989-42F1-386FBE482E81}"/>
              </a:ext>
            </a:extLst>
          </p:cNvPr>
          <p:cNvSpPr>
            <a:spLocks noGrp="1"/>
          </p:cNvSpPr>
          <p:nvPr>
            <p:ph sz="half" idx="2"/>
          </p:nvPr>
        </p:nvSpPr>
        <p:spPr/>
        <p:txBody>
          <a:bodyPr>
            <a:normAutofit fontScale="25000" lnSpcReduction="20000"/>
          </a:bodyPr>
          <a:lstStyle/>
          <a:p>
            <a:endParaRPr lang="de-DE" dirty="0"/>
          </a:p>
        </p:txBody>
      </p:sp>
    </p:spTree>
    <p:extLst>
      <p:ext uri="{BB962C8B-B14F-4D97-AF65-F5344CB8AC3E}">
        <p14:creationId xmlns:p14="http://schemas.microsoft.com/office/powerpoint/2010/main" val="72157520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4353</Words>
  <Application>Microsoft Office PowerPoint</Application>
  <PresentationFormat>Breitbild</PresentationFormat>
  <Paragraphs>354</Paragraphs>
  <Slides>25</Slides>
  <Notes>0</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1</vt:i4>
      </vt:variant>
      <vt:variant>
        <vt:lpstr>Folientitel</vt:lpstr>
      </vt:variant>
      <vt:variant>
        <vt:i4>25</vt:i4>
      </vt:variant>
    </vt:vector>
  </HeadingPairs>
  <TitlesOfParts>
    <vt:vector size="32" baseType="lpstr">
      <vt:lpstr>Arial</vt:lpstr>
      <vt:lpstr>Calibri</vt:lpstr>
      <vt:lpstr>Calibri Light</vt:lpstr>
      <vt:lpstr>Courier New</vt:lpstr>
      <vt:lpstr>Segoe UI Emoji</vt:lpstr>
      <vt:lpstr>Office</vt:lpstr>
      <vt:lpstr>Acrobat Document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Böhm, Julia</dc:creator>
  <cp:lastModifiedBy>Hoffmann, Alexandra</cp:lastModifiedBy>
  <cp:revision>75</cp:revision>
  <dcterms:created xsi:type="dcterms:W3CDTF">2023-06-22T08:27:17Z</dcterms:created>
  <dcterms:modified xsi:type="dcterms:W3CDTF">2025-06-25T15:48:17Z</dcterms:modified>
</cp:coreProperties>
</file>